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notesSlides/notesSlide11.xml" ContentType="application/vnd.openxmlformats-officedocument.presentationml.notesSlid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Masters/slideMaster22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5626" r:id="rId2"/>
    <p:sldMasterId id="2147485602" r:id="rId3"/>
    <p:sldMasterId id="2147485614" r:id="rId4"/>
    <p:sldMasterId id="2147485590" r:id="rId5"/>
    <p:sldMasterId id="2147485578" r:id="rId6"/>
    <p:sldMasterId id="2147485566" r:id="rId7"/>
    <p:sldMasterId id="2147485134" r:id="rId8"/>
    <p:sldMasterId id="2147485146" r:id="rId9"/>
    <p:sldMasterId id="2147485122" r:id="rId10"/>
    <p:sldMasterId id="2147485110" r:id="rId11"/>
    <p:sldMasterId id="2147485098" r:id="rId12"/>
    <p:sldMasterId id="2147485086" r:id="rId13"/>
    <p:sldMasterId id="2147485074" r:id="rId14"/>
    <p:sldMasterId id="2147483919" r:id="rId15"/>
    <p:sldMasterId id="2147483907" r:id="rId16"/>
    <p:sldMasterId id="2147483895" r:id="rId17"/>
    <p:sldMasterId id="2147483883" r:id="rId18"/>
    <p:sldMasterId id="2147483788" r:id="rId19"/>
    <p:sldMasterId id="2147483776" r:id="rId20"/>
    <p:sldMasterId id="2147483764" r:id="rId21"/>
    <p:sldMasterId id="2147483752" r:id="rId22"/>
    <p:sldMasterId id="2147483740" r:id="rId23"/>
  </p:sldMasterIdLst>
  <p:notesMasterIdLst>
    <p:notesMasterId r:id="rId106"/>
  </p:notesMasterIdLst>
  <p:handoutMasterIdLst>
    <p:handoutMasterId r:id="rId107"/>
  </p:handoutMasterIdLst>
  <p:sldIdLst>
    <p:sldId id="389" r:id="rId24"/>
    <p:sldId id="260" r:id="rId25"/>
    <p:sldId id="275" r:id="rId26"/>
    <p:sldId id="391" r:id="rId27"/>
    <p:sldId id="326" r:id="rId28"/>
    <p:sldId id="367" r:id="rId29"/>
    <p:sldId id="327" r:id="rId30"/>
    <p:sldId id="277" r:id="rId31"/>
    <p:sldId id="336" r:id="rId32"/>
    <p:sldId id="340" r:id="rId33"/>
    <p:sldId id="328" r:id="rId34"/>
    <p:sldId id="356" r:id="rId35"/>
    <p:sldId id="329" r:id="rId36"/>
    <p:sldId id="357" r:id="rId37"/>
    <p:sldId id="325" r:id="rId38"/>
    <p:sldId id="330" r:id="rId39"/>
    <p:sldId id="355" r:id="rId40"/>
    <p:sldId id="280" r:id="rId41"/>
    <p:sldId id="354" r:id="rId42"/>
    <p:sldId id="333" r:id="rId43"/>
    <p:sldId id="370" r:id="rId44"/>
    <p:sldId id="334" r:id="rId45"/>
    <p:sldId id="395" r:id="rId46"/>
    <p:sldId id="358" r:id="rId47"/>
    <p:sldId id="335" r:id="rId48"/>
    <p:sldId id="380" r:id="rId49"/>
    <p:sldId id="337" r:id="rId50"/>
    <p:sldId id="338" r:id="rId51"/>
    <p:sldId id="341" r:id="rId52"/>
    <p:sldId id="373" r:id="rId53"/>
    <p:sldId id="371" r:id="rId54"/>
    <p:sldId id="359" r:id="rId55"/>
    <p:sldId id="382" r:id="rId56"/>
    <p:sldId id="383" r:id="rId57"/>
    <p:sldId id="384" r:id="rId58"/>
    <p:sldId id="385" r:id="rId59"/>
    <p:sldId id="386" r:id="rId60"/>
    <p:sldId id="390" r:id="rId61"/>
    <p:sldId id="388" r:id="rId62"/>
    <p:sldId id="368" r:id="rId63"/>
    <p:sldId id="393" r:id="rId64"/>
    <p:sldId id="392" r:id="rId65"/>
    <p:sldId id="332" r:id="rId66"/>
    <p:sldId id="258" r:id="rId67"/>
    <p:sldId id="259" r:id="rId68"/>
    <p:sldId id="274" r:id="rId69"/>
    <p:sldId id="318" r:id="rId70"/>
    <p:sldId id="319" r:id="rId71"/>
    <p:sldId id="320" r:id="rId72"/>
    <p:sldId id="324" r:id="rId73"/>
    <p:sldId id="323" r:id="rId74"/>
    <p:sldId id="339" r:id="rId75"/>
    <p:sldId id="297" r:id="rId76"/>
    <p:sldId id="345" r:id="rId77"/>
    <p:sldId id="360" r:id="rId78"/>
    <p:sldId id="298" r:id="rId79"/>
    <p:sldId id="346" r:id="rId80"/>
    <p:sldId id="361" r:id="rId81"/>
    <p:sldId id="299" r:id="rId82"/>
    <p:sldId id="347" r:id="rId83"/>
    <p:sldId id="362" r:id="rId84"/>
    <p:sldId id="301" r:id="rId85"/>
    <p:sldId id="349" r:id="rId86"/>
    <p:sldId id="364" r:id="rId87"/>
    <p:sldId id="342" r:id="rId88"/>
    <p:sldId id="350" r:id="rId89"/>
    <p:sldId id="365" r:id="rId90"/>
    <p:sldId id="396" r:id="rId91"/>
    <p:sldId id="343" r:id="rId92"/>
    <p:sldId id="351" r:id="rId93"/>
    <p:sldId id="352" r:id="rId94"/>
    <p:sldId id="366" r:id="rId95"/>
    <p:sldId id="381" r:id="rId96"/>
    <p:sldId id="400" r:id="rId97"/>
    <p:sldId id="374" r:id="rId98"/>
    <p:sldId id="375" r:id="rId99"/>
    <p:sldId id="376" r:id="rId100"/>
    <p:sldId id="377" r:id="rId101"/>
    <p:sldId id="378" r:id="rId102"/>
    <p:sldId id="379" r:id="rId103"/>
    <p:sldId id="398" r:id="rId104"/>
    <p:sldId id="353" r:id="rId10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66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66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66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66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66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66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66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66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6600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carca" initials="pa" lastIdx="9" clrIdx="0"/>
  <p:cmAuthor id="1" name="PICARCA" initials="PA" lastIdx="7" clrIdx="1"/>
  <p:cmAuthor id="2" name="LAVOIMO" initials="LO" lastIdx="1" clrIdx="2"/>
  <p:cmAuthor id="3" name="champaa" initials="c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4B604"/>
    <a:srgbClr val="0000FF"/>
    <a:srgbClr val="FF0000"/>
    <a:srgbClr val="FF5008"/>
    <a:srgbClr val="E7E200"/>
    <a:srgbClr val="EEEE00"/>
    <a:srgbClr val="33CC33"/>
    <a:srgbClr val="00CC00"/>
    <a:srgbClr val="FF6600"/>
    <a:srgbClr val="FF781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132" autoAdjust="0"/>
    <p:restoredTop sz="92061" autoAdjust="0"/>
  </p:normalViewPr>
  <p:slideViewPr>
    <p:cSldViewPr>
      <p:cViewPr>
        <p:scale>
          <a:sx n="71" d="100"/>
          <a:sy n="71" d="100"/>
        </p:scale>
        <p:origin x="-184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60"/>
    </p:cViewPr>
  </p:sorterViewPr>
  <p:notesViewPr>
    <p:cSldViewPr>
      <p:cViewPr varScale="1">
        <p:scale>
          <a:sx n="80" d="100"/>
          <a:sy n="80" d="100"/>
        </p:scale>
        <p:origin x="-666" y="-78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07" Type="http://schemas.openxmlformats.org/officeDocument/2006/relationships/handoutMaster" Target="handoutMasters/handoutMaster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slide" Target="slides/slide64.xml"/><Relationship Id="rId102" Type="http://schemas.openxmlformats.org/officeDocument/2006/relationships/slide" Target="slides/slide79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90" Type="http://schemas.openxmlformats.org/officeDocument/2006/relationships/slide" Target="slides/slide67.xml"/><Relationship Id="rId95" Type="http://schemas.openxmlformats.org/officeDocument/2006/relationships/slide" Target="slides/slide7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100" Type="http://schemas.openxmlformats.org/officeDocument/2006/relationships/slide" Target="slides/slide77.xml"/><Relationship Id="rId105" Type="http://schemas.openxmlformats.org/officeDocument/2006/relationships/slide" Target="slides/slide8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93" Type="http://schemas.openxmlformats.org/officeDocument/2006/relationships/slide" Target="slides/slide70.xml"/><Relationship Id="rId98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103" Type="http://schemas.openxmlformats.org/officeDocument/2006/relationships/slide" Target="slides/slide80.xml"/><Relationship Id="rId108" Type="http://schemas.openxmlformats.org/officeDocument/2006/relationships/commentAuthors" Target="commentAuthor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slide" Target="slides/slide68.xml"/><Relationship Id="rId96" Type="http://schemas.openxmlformats.org/officeDocument/2006/relationships/slide" Target="slides/slide73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slide" Target="slides/slide71.xml"/><Relationship Id="rId99" Type="http://schemas.openxmlformats.org/officeDocument/2006/relationships/slide" Target="slides/slide76.xml"/><Relationship Id="rId101" Type="http://schemas.openxmlformats.org/officeDocument/2006/relationships/slide" Target="slides/slide7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109" Type="http://schemas.openxmlformats.org/officeDocument/2006/relationships/presProps" Target="presProps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slide" Target="slides/slide74.xml"/><Relationship Id="rId104" Type="http://schemas.openxmlformats.org/officeDocument/2006/relationships/slide" Target="slides/slide8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8.xml"/><Relationship Id="rId13" Type="http://schemas.openxmlformats.org/officeDocument/2006/relationships/slide" Target="slides/slide65.xml"/><Relationship Id="rId18" Type="http://schemas.openxmlformats.org/officeDocument/2006/relationships/slide" Target="slides/slide73.xml"/><Relationship Id="rId3" Type="http://schemas.openxmlformats.org/officeDocument/2006/relationships/slide" Target="slides/slide15.xml"/><Relationship Id="rId21" Type="http://schemas.openxmlformats.org/officeDocument/2006/relationships/slide" Target="slides/slide76.xml"/><Relationship Id="rId7" Type="http://schemas.openxmlformats.org/officeDocument/2006/relationships/slide" Target="slides/slide27.xml"/><Relationship Id="rId12" Type="http://schemas.openxmlformats.org/officeDocument/2006/relationships/slide" Target="slides/slide64.xml"/><Relationship Id="rId17" Type="http://schemas.openxmlformats.org/officeDocument/2006/relationships/slide" Target="slides/slide70.xml"/><Relationship Id="rId2" Type="http://schemas.openxmlformats.org/officeDocument/2006/relationships/slide" Target="slides/slide10.xml"/><Relationship Id="rId16" Type="http://schemas.openxmlformats.org/officeDocument/2006/relationships/slide" Target="slides/slide69.xml"/><Relationship Id="rId20" Type="http://schemas.openxmlformats.org/officeDocument/2006/relationships/slide" Target="slides/slide75.xml"/><Relationship Id="rId1" Type="http://schemas.openxmlformats.org/officeDocument/2006/relationships/slide" Target="slides/slide9.xml"/><Relationship Id="rId6" Type="http://schemas.openxmlformats.org/officeDocument/2006/relationships/slide" Target="slides/slide26.xml"/><Relationship Id="rId11" Type="http://schemas.openxmlformats.org/officeDocument/2006/relationships/slide" Target="slides/slide62.xml"/><Relationship Id="rId5" Type="http://schemas.openxmlformats.org/officeDocument/2006/relationships/slide" Target="slides/slide18.xml"/><Relationship Id="rId15" Type="http://schemas.openxmlformats.org/officeDocument/2006/relationships/slide" Target="slides/slide68.xml"/><Relationship Id="rId23" Type="http://schemas.openxmlformats.org/officeDocument/2006/relationships/slide" Target="slides/slide79.xml"/><Relationship Id="rId10" Type="http://schemas.openxmlformats.org/officeDocument/2006/relationships/slide" Target="slides/slide51.xml"/><Relationship Id="rId19" Type="http://schemas.openxmlformats.org/officeDocument/2006/relationships/slide" Target="slides/slide74.xml"/><Relationship Id="rId4" Type="http://schemas.openxmlformats.org/officeDocument/2006/relationships/slide" Target="slides/slide17.xml"/><Relationship Id="rId9" Type="http://schemas.openxmlformats.org/officeDocument/2006/relationships/slide" Target="slides/slide30.xml"/><Relationship Id="rId14" Type="http://schemas.openxmlformats.org/officeDocument/2006/relationships/slide" Target="slides/slide67.xml"/><Relationship Id="rId22" Type="http://schemas.openxmlformats.org/officeDocument/2006/relationships/slide" Target="slides/slide7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352" tIns="45366" rIns="92352" bIns="45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 style de texte du masque</a:t>
            </a:r>
          </a:p>
          <a:p>
            <a:pPr lvl="1"/>
            <a:r>
              <a:rPr lang="en-US" noProof="0" smtClean="0"/>
              <a:t>Second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1249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38675" cy="3478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  <p:sp>
        <p:nvSpPr>
          <p:cNvPr id="135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  <p:sp>
        <p:nvSpPr>
          <p:cNvPr id="136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  <p:sp>
        <p:nvSpPr>
          <p:cNvPr id="137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  <p:sp>
        <p:nvSpPr>
          <p:cNvPr id="138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9450"/>
            <a:ext cx="4729162" cy="3546475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302125"/>
            <a:ext cx="6008687" cy="4076700"/>
          </a:xfrm>
          <a:noFill/>
          <a:ln w="9525"/>
        </p:spPr>
        <p:txBody>
          <a:bodyPr/>
          <a:lstStyle/>
          <a:p>
            <a:endParaRPr lang="en-GB" sz="1600" b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79450"/>
            <a:ext cx="4729162" cy="3546475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302125"/>
            <a:ext cx="6008687" cy="4076700"/>
          </a:xfrm>
          <a:noFill/>
          <a:ln w="9525"/>
        </p:spPr>
        <p:txBody>
          <a:bodyPr/>
          <a:lstStyle/>
          <a:p>
            <a:endParaRPr lang="en-GB" sz="1600" b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  <p:sp>
        <p:nvSpPr>
          <p:cNvPr id="126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  <p:sp>
        <p:nvSpPr>
          <p:cNvPr id="1280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  <p:sp>
        <p:nvSpPr>
          <p:cNvPr id="1290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  <p:sp>
        <p:nvSpPr>
          <p:cNvPr id="1300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  <p:sp>
        <p:nvSpPr>
          <p:cNvPr id="1310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  <p:sp>
        <p:nvSpPr>
          <p:cNvPr id="132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  <p:sp>
        <p:nvSpPr>
          <p:cNvPr id="133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Footer Section" descr="cover_bottom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6725" y="6438900"/>
            <a:ext cx="1057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ackground Image" descr="cover_pictur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755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eader Section" descr="basic_top.eps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7488832" cy="1296144"/>
          </a:xfrm>
        </p:spPr>
        <p:txBody>
          <a:bodyPr/>
          <a:lstStyle>
            <a:lvl1pPr marL="0" indent="0" algn="l">
              <a:buNone/>
              <a:defRPr sz="3600">
                <a:latin typeface="Helvetic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7544" y="1290464"/>
            <a:ext cx="7466400" cy="914400"/>
          </a:xfrm>
        </p:spPr>
        <p:txBody>
          <a:bodyPr anchor="t"/>
          <a:lstStyle>
            <a:lvl1pPr>
              <a:defRPr sz="5400" cap="none"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11ADD8E-C60C-4B47-94AB-19E2229C2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A424F-55C2-4075-8D9E-CBBAE09226C4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9CEF-F789-453C-BFF1-B0708D0F1F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5837-6922-4909-A39F-7D3A6AB063E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62C76-13E1-4E60-8399-F77E01868B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6DBC8-C353-4379-B98D-CB3F8258074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48A2-AE31-49E9-B7F0-E54A5C35EE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0514-3AF7-45F0-AA09-F9F7EDDCD78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D11C-1631-4633-AB8C-4A08F4F21C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46A3-D165-465D-9C41-F5C5BE81E96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1F17-FC8F-4F12-B6BE-BBF136FA35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51C7-11FE-4D93-8C62-6E0C06EF165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0EA2-707E-40C2-B000-0C89F85A1D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AEEF1-79FA-4A55-A1F1-6CB6F34F69C1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15E1-5445-4FF8-B18C-8A5C55A512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B5682-1F48-4318-BD87-C8146F93066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4B31-18B8-4884-AF38-5FF612272F6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737A-3826-4E63-B5B7-5C8BB982E94F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0CBF-675D-4783-92F2-77549B771D5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D470-0B71-4DC3-BEA1-E3605F163F87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9A4DE-A35A-47D1-8B49-B00322A550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F0D4CFA-F735-47BC-88FB-AD28EF86E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B70CF-90E8-4B0B-AB0F-5D487B29BD4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A545-0D63-43D3-BEB0-8CF7D8F76B7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3791-3CA5-4E13-8FFB-4A608EFEA27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FD937-9DF4-4731-94EE-2860C5C2ED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D0C46-410F-4DE6-B4BB-190ED3DF0A44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B5185-7E82-4342-9ECB-3D9484ABC3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D5BC-8BAC-4D65-8C0C-0818CDE6D17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434D-CDF6-4DE9-9257-8566042CC9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2DB1-8CD0-4DB9-A06B-C463FA07090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02387-AC79-46EA-8DF9-8A9412A9F2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F4DB-D075-46B2-905A-804888FE468A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FACC-63B1-47F9-B714-818C511FDE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F2CDA-6392-46D3-ADE1-5E7F62D5596E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76FB-05E5-48E8-9148-C7EDA7F11A0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831A-930B-4264-BE03-9ACD370D5FD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9A97-90A4-4900-A26A-9D11C3ABEB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A61D-63D9-49A6-AAD6-835D203CD689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0B8B-5470-430C-9F53-E804F233EB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AF152-57F9-4D52-877E-C9B10695C641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5844F-4461-4F89-9020-4FCA0AAE343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C80AD9A-0416-4A65-95E9-A9DCEB7E0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3C54E-FE89-4ED7-B764-5D085B26865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25DB0-C62A-46DE-A69A-B3FA42D83C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7DD6-0407-43C6-A25D-9DF182E5C6C5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3740-A47E-4C88-B79C-C3AB083E70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A74DE-ED18-4A3B-8A21-93B9E931416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9F0A-023D-4354-AEEB-8EDEAAAD10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C1C47-E330-4E85-B53D-B16843A9FCC5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7904-7793-4706-825F-EEB2BF8EBD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F388-86E9-42AE-B3CD-3BB3DE763323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584F-CCCA-464B-BA73-BA3D812F3F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B4BC-328D-437B-A3BB-AEE4C4F78D8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0533-5425-4025-AEE4-4D3B5B5E31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BE7D-F0B4-4983-9049-A2A11C6C07C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B450-1E2F-474A-B99E-0DE4DC0682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E76C-2506-4C11-9CB6-C6B41EBF768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B9A1-48A8-489F-BB76-C35067BDBD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43F4-9F3A-4834-AD12-94A267FB759A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CFEC-693E-4775-AA6F-6F97D14593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E633-1965-4595-AD7A-63CB9F629E2E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1886-C426-42AF-AA5E-83E731583E1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7724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6248400"/>
            <a:ext cx="1600200" cy="457200"/>
          </a:xfrm>
        </p:spPr>
        <p:txBody>
          <a:bodyPr/>
          <a:lstStyle>
            <a:lvl1pPr algn="ctr" eaLnBrk="0" hangingPunct="0">
              <a:spcBef>
                <a:spcPct val="50000"/>
              </a:spcBef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971800" cy="457200"/>
          </a:xfrm>
        </p:spPr>
        <p:txBody>
          <a:bodyPr/>
          <a:lstStyle>
            <a:lvl1pPr eaLnBrk="0" hangingPunct="0">
              <a:spcBef>
                <a:spcPct val="50000"/>
              </a:spcBef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B299D8-8CD3-4E14-B50C-DB325C11F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63B0-7E94-4640-B2BD-7EDF0504C419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A84DC-1104-4C17-BDF0-BA8B248598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A971-737E-4C20-8F55-78480CE4FA4F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9C0C6-41C3-46BE-8D29-800E634F38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94300-C9EC-4DAC-B53D-C6A0454D946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878C-E5AC-44F9-A236-147127F89EA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B044-9E6D-4839-A329-34449F19D013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4B78-B21A-47B0-AD5E-13C1A4AA68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D371-C051-4EFB-9831-35C126628EBE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7DE80-2555-4014-B94D-172989F2C8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31DCE-5022-47F2-A56E-EDF1C859BF5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7F33-3BBC-47A6-83E7-4A452DB03C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20CC-D99F-4E66-B7EE-E47686691FF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6C89-3E6C-4388-B340-DF64D9B05B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7A79-7DF2-4420-8CD7-AE9DE48292A5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B9555-B3E5-4B7A-864E-689A866053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561E-61FE-48C1-AC24-9D40F40FCC29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0F5C-1B94-4DF7-8677-CF777EF7ED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3CBD-5D7B-4345-B70F-F6B65E85FC4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9FB8-A165-4B7B-B9F6-66DC6C50D3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162800" cy="91440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baseline="0">
                <a:latin typeface="Helvetica" pitchFamily="34" charset="0"/>
              </a:defRPr>
            </a:lvl1pPr>
            <a:lvl2pPr>
              <a:defRPr baseline="0">
                <a:latin typeface="Helvetica" pitchFamily="34" charset="0"/>
              </a:defRPr>
            </a:lvl2pPr>
            <a:lvl3pPr>
              <a:defRPr baseline="0">
                <a:latin typeface="Helvetica" pitchFamily="34" charset="0"/>
              </a:defRPr>
            </a:lvl3pPr>
            <a:lvl4pPr>
              <a:defRPr baseline="0">
                <a:latin typeface="Helvetica" pitchFamily="34" charset="0"/>
              </a:defRPr>
            </a:lvl4pPr>
            <a:lvl5pPr>
              <a:defRPr baseline="0"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6248400"/>
            <a:ext cx="1600200" cy="457200"/>
          </a:xfrm>
        </p:spPr>
        <p:txBody>
          <a:bodyPr/>
          <a:lstStyle>
            <a:lvl1pPr algn="ctr" eaLnBrk="0" hangingPunct="0">
              <a:spcBef>
                <a:spcPct val="50000"/>
              </a:spcBef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971800" cy="457200"/>
          </a:xfrm>
        </p:spPr>
        <p:txBody>
          <a:bodyPr/>
          <a:lstStyle>
            <a:lvl1pPr eaLnBrk="0" hangingPunct="0">
              <a:spcBef>
                <a:spcPct val="50000"/>
              </a:spcBef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F9CFEFE-BE2E-4671-A6DD-AC4A0CF1C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12B4-BF0E-4BAE-8CF5-623D3335249A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AA4-AA97-4199-885B-691245556D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38F7-A67E-4C8C-9CC0-ED418F2DA3B9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14AC-67AA-40FF-A6AA-7ED6C4085A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977B-7F72-4AF2-B5C0-058DA802214F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B69A-931D-40E8-ADF4-EE243F5D41B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0A38-3E78-4703-B105-D6196DCE5605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46F03-6EE3-43E6-8D78-88552BF659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6833-DF3D-491E-AB24-0348B18BB3E1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BF62-092C-4DFC-AC91-1CA2595BC2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D131-4C1C-4EB7-83B1-B2CDEC76235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06619-FE1B-452D-9C9F-AFFFC46575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E004-D724-4067-BAB6-07BE2C179C3E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D5BB-731A-4095-ADE0-EC31430297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4D0D8-7CA1-4BEE-A85C-0AC3816C1ACE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65A8-7BCE-44E1-83EF-FDFF7C40D5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6DB3-09C0-46BC-9868-C3B8BE9013D8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7BD6-B93D-47B6-8F19-C47EB0E41B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535C-1B41-4167-A993-B00E7970AA9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759E-83AC-4ED2-B6D7-ABDBDCB580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DA8F-D816-4230-9872-7A3DA4B84AE8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FAE1-2AB4-452D-A046-F4DF243F9A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6978-495E-46B5-A48B-4D3F68F8F193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FF45-F6AE-4A0C-ADBE-ABA8C7328B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160E-72A3-47A7-851A-5980DE5B535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7E7E-CDC4-4371-ADE5-98C2ADDB66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6C67-9CEC-49EF-8ABC-FBA1CB38D74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90F46-185D-49FF-9DA4-55C19DCD71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990A-6B92-4F51-B8AE-EC46191C6354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DFE3-80CF-43B3-871A-FBC022080F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8CBC-36B9-4EFD-BC21-F7F16348536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9A01A-EE05-4D36-85DE-0297E8A863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7B350-DA28-4F09-9F9A-43026CADF543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AD20-B0EC-4B31-8A2F-1D280ECF784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F96E-637F-4131-81A0-293BC251861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94BFD-A967-437A-9238-F0A66A652F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DE43C-A18A-4BF6-9A96-9784A346B6D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08EBB-6335-42D6-B184-1C36060B51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B2CF-ADBB-4906-A2ED-92D7F044D5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30E46-4B1A-452D-A5A8-D727187ADA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53CF-D49F-4B46-B04A-F89155FFE5B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7A22-27C1-4F93-A575-7AAE8F5AC96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0A21-CAE7-475C-BDFF-EB8896D002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89ADD-8640-4310-BE48-F88E6233C11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63F2-1B04-4775-8AF4-FE0A2C21FC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50CD8-90B8-4396-8CA1-49A9D59F23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0B14-689B-4283-96B3-FF954BFFFA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CB8E-09B6-4D3D-8D96-A76DC68D17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517B-F915-4E27-8826-F45D329B53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35EBB-91B3-4270-869F-B9591E7B70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5FF0-FCFB-4F48-81F5-35C73B39C71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5263-AC21-46A2-8F92-CD83DD972C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C7EB-44D4-4A58-B472-A39D9B9FF4B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CE09-5C11-4A2F-A39F-B52A07BD21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5790-595E-42CF-82D4-B5DECEDB49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E514-1931-46FF-A6F9-F762AA2FEE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39DD-F956-4B4C-B098-AD7E36555C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AC3D-44C0-4179-87F0-D72AF5DC8F0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3D14-453B-4DEA-A054-F56877CDC4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DBEA-6EA2-4070-AFE2-4EEF7AE589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8011-8C7A-415D-B018-82F3A07D85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84D25-5DD3-49A3-B762-7BA88BDE0C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E37FA-2185-41BD-995B-294AB79363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A77F-071A-4565-9091-69FD1C5A52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6026-B921-43F5-9A81-62E1951F5C6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99CC-9BC4-466D-8F92-3A074EE948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521E-80DA-4416-AF61-7432772692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4A78-DDE2-4871-8DB0-840CE9D9B5A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363A-177A-45D4-8AB4-31BF1CE462F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F6AC-75F1-4358-A5C1-D9029BEE4C3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3F373-862C-482C-9663-0C4434F7D4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FB46-C5E4-4CA8-909D-577663E363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E6FB-2643-4361-8AED-CC206AA09F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FDC6-ECDB-466D-94B5-793CB0F6E1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2F1B-369B-47E2-B7C6-B208B0FF452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8AD2E-0696-417F-BD23-8A84B149E8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E31A-DCF0-40AA-8499-8F4041E2D66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BE74-1F1D-4C68-A7DB-A73380FE8E8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1E62-AB03-4A28-B2A9-176C177E36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EB8D-957E-4AB2-8A91-779B99704B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D775-4765-4DF5-B004-560FC954382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4A30-F412-40B6-BB4A-82ECAB91FC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BB3E-5E79-4123-95B4-66DA9FBEE6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7359-285C-41E5-8DE2-D97002443C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D441A-0B3F-47A1-8283-56300674B20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E7F10-47D3-4873-A065-9260F87C4E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5D29-B995-4960-9CD2-FCAAB0873D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D1FA-29ED-4A7B-9562-9C8680C323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 anchor="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>
          <a:xfrm>
            <a:off x="685800" y="2362200"/>
            <a:ext cx="7772400" cy="3505200"/>
          </a:xfrm>
        </p:spPr>
        <p:txBody>
          <a:bodyPr/>
          <a:lstStyle>
            <a:lvl1pPr>
              <a:buNone/>
              <a:defRPr sz="20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pPr>
              <a:defRPr/>
            </a:pPr>
            <a:fld id="{5ED09D28-B3EA-4864-9A53-34F8C57F9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D24C-8312-4000-B134-DA4BAB1C902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BDDA-F869-4B45-8582-30B66E0CAE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28042-AC30-4B04-8A03-6BA89EFB9F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694B-36B1-485E-A805-1D3A140284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0C584-F180-4374-AA8C-56A2878672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BD86-1EB4-40E2-9EA2-53992538DA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57D8-A09D-47B0-AB24-D35CC71266B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505C-EB3A-469A-9AC5-9E116AB9C68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D4BF-1223-45D2-8AE1-16A5750276E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CEF7-18FA-4E29-9C6E-7381E6A46E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6583-107A-4B34-A466-88831D7E8E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CBCA-7816-4C17-8CD8-7B026D6E668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000F-8E0B-4CBF-9E95-560C7E179E5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9084-565E-40BB-95EA-4B517566C6B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37EE8-7A6F-4D7A-A2C1-BDAA2C9BEDE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3BD6-7461-47CD-B85B-368718001D2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B2E6-61F1-4718-AA0F-9E7D88DC162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13ABC-ABB8-48D6-A06F-2125FFB3F4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DCD0-835D-430D-A011-51349BFF236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336E-2D0F-4A10-91BB-50197B51B54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4880A-DDE2-4986-8812-E319A031FF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6BC7-B98B-4187-B325-D7788A32D1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0F20-7E66-4603-878E-C50DF081DE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6BAAC-95B3-44C5-9780-FD5AFB01D2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6427-EE5A-46E0-93CB-BB6674AC2418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7EFE-61A9-4B05-9B54-42B99859635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55C01-ED9C-4E4E-BDF6-916B08001E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5C99-C5CD-4063-A723-E2C3A6D764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E306-DDEA-4A41-AA23-98AF597515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1B23-4949-495D-9318-AA0D952E24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C66B-868C-4894-B5EC-C0DDF727F4C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860E-A3DD-4FB9-B0CF-BB7AB11E51C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8F30-1B8B-47C5-BF54-0A14087DAC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AE6E-2796-4413-9629-2E6EA2D6F96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D81C-F0D2-4C60-B0BD-6F38B24006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0D2B-890A-4954-B7B3-B539400EBB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F150-6F3E-47DE-8E93-5F6E6CBE424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AEF3-2498-4953-82F8-2164DB7421F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EFC5-7F49-460B-A34D-5DEF8915D5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53B7-7EE6-4B65-A5D0-55C827E1FD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BF38-5DB3-4891-9EDF-77AB6A2C554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5951-FF01-4208-85F1-BEAE785030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E3E5-2CC0-44E5-9AF1-14BE0A45785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2033-0175-4D54-A0B0-C681396366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6BEC5-C427-4C3A-A31A-1953AA66FD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77BB-D256-46BB-8844-7F732AB97A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E591-86B7-4283-80CD-70CEE87351A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4A34-E689-4A84-AD90-48D4599D55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D8D6-9DBB-4B8F-9E64-0C15ED14B3D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16F93-19F7-4BA0-AF29-B411AD7F31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0BDF2-5768-4883-876E-1FD8B6B01C4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0ACA-1A8C-4C44-9A9D-B652836C430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4854-3DD4-405E-A7D4-341E7E0B24B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D740-F8CD-4069-89C6-875C885F07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D162-541D-48B9-9362-E8EB7A9255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27F1-93DD-4D55-B1AE-FA29F1A3F9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49A7-DB52-4CB8-8D06-9A8A33D3AC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240BC-B8E0-46E5-87F1-4938F0E2F7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E9E17-2B7C-4B23-95DD-D034A8E6DBA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FC20-872D-4F53-ABC9-56D9CD6E4C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B4CA-56A7-4CAB-B3A1-B47E91C3FEF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43-5D69-4372-8223-B3B94AC875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04AB-B471-435C-8C92-C7091485E2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70DB-4A0D-407F-A57F-B565D9BD94A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8B4C-9BE9-4284-9B4E-BD1AA84573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D0C6C-C6E9-4A94-BF59-70C9821571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15747-5142-4066-A0D2-FF1E18191F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0F03-4607-46BF-B2E2-9ECC3A5BF5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1E3F-C81C-4FFB-BAE7-7A107E39DC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2ADE-63C8-4AF7-BA8B-0537E7F413F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305D-D771-4401-A3CC-F7ED42B509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93AB-8CDE-47A7-9DDF-038154189F6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03DB-C2F3-4588-9D5E-7C8941472FB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EB029-2929-4013-9708-BCCD66226274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3FA3-710D-44EC-B1C8-3685DB325C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3424-0693-4CF4-A1E6-EA616EE252AA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98116-1437-49EA-8213-F48BA013070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90600"/>
            <a:ext cx="8206680" cy="114300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pPr>
              <a:defRPr/>
            </a:pPr>
            <a:fld id="{23A8F937-707A-4621-854C-7D0F58A7E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70B4-8666-40E2-A9C0-CDD14B8CB25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B51F1-C216-4A36-8B96-A04FDC5EC9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D768-3396-41DE-830E-6772BD56F467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0694-FA65-4798-B085-5513C70BAB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8B05-A4C9-45AC-9118-AC8D731C27F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F2F-6051-48E3-B53E-A39EB1E175A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66AF0-E21A-4C93-9EE0-59986D843CF9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B419-02C9-4188-8EB6-503C6A69D27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60A5-3A7D-400A-905C-1522ADEB48C4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AECC-54FF-429C-841D-2877FA1E9F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4A1C-8F8D-47F1-BCD4-B1170F3FCFB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0075-FA90-4F02-AB88-5960B5D8CE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DD0E-95FB-4F62-A105-F2DE9CB6F29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936AB-2281-487A-92A7-6AC0A441D9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B0DC-25F3-4DBB-AEFC-C801AD492F9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5BC9-0706-4FB7-B0DA-CF4909C5CB1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F18B-6345-4A10-AC71-FDAF9704879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055BA-F343-4903-B312-5337D4BB6ED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4E51-B056-4D2F-8448-9444E3215BA7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EAA3-CB23-4782-9484-EEFF6BE228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90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90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6D5DCF7-BF3E-4F37-8FB0-BEE3D716C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2340B-3984-405A-8FD1-45F6CCE475D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1CA0C-9F76-4BB8-90FD-FDC51B140EB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F9CB-1F4F-42C3-9D84-A6A6341F1B6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90D3-3072-4D1B-A700-8EFA676E0B0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11CE-8B2E-484C-8CFD-ADD74DABC7FE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F55C-CB8B-4B9D-AC0E-DA12EFD23AA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5E82E-0F9D-4198-AEA2-6892D7ECF0E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79B7-C34C-448D-A73B-255836DC06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81ED-C304-42D8-9850-389FA7934073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D89F-113E-47AC-94B0-D66BFB36A7F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28B7F-A630-4447-9AA3-6A4FBF5481E4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C2DA-FB67-41E5-AC1F-704FA6DFB6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85E2-C959-4FCD-B559-F4FBCE6C5D9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9DD9-A6A0-471D-A2CD-47B91C29D1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ECAB-8FCF-4F80-B3A4-685988A89F68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E570-7C09-4DBD-8B54-ADB4AD7321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9D5F-EDB5-476B-8AC7-AE4910AEF901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43B2-BE03-4CC3-B8C7-EC1B427547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6FE5C-C157-4643-B1B5-6CF21FE0F4B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4E67-6CFE-494A-97C7-B420B0E91B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CD2555D-8A6A-4D0C-A40A-611F7A085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745E-03BE-425C-914B-FD7871CFE84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F5C0-F89E-4465-BE4A-6F553CF74A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A146-5221-4C26-87DF-2D31084499E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0C44-DF1A-4AF4-942F-05FBCDBD15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D6A46-6858-4DC1-87DC-B5409C99103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D144-3C3A-49A0-99FB-5B415817930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7B0B-29C6-412C-85F0-4326BE062C34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5EA0-BFEA-483F-8423-9C2BAF04B66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5065F-37D5-49BE-9447-BDBA68A4430E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A347-062D-4AAB-97E3-40A282B7F75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E6A0C-7345-45D2-B5C6-83E1DA645F6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491C-0AC7-4BA7-AAF1-3CCB62AC2B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F88B3-2349-4F88-AC60-1079328C3277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507A-B13E-4488-9C19-209FD7B906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5C46-3846-41EE-870C-E419E44B02DE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63AF-A6C5-41F0-89E3-A8D20129E3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4FD8-0668-423F-8B6C-AFC271002678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7729-D2A7-44D6-8BEC-8F14C1B211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356AE-75C0-4011-901B-0EFD42C381E5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7F50B-EA40-4891-8989-FF5FD4FD6A1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4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66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688630C-7C03-4368-A3CF-D7FACB9AC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7259-EE46-4301-8674-C1B2C53B2125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FD19C-4DBA-44C5-815A-D9CB257CCD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B5AA0-BC3A-4354-B8CA-14B46BA5955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B67F-6552-4B13-9565-17B2405F92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AEE5-F49F-45FA-BE3D-804ECD722A4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3414-2B70-4287-99F0-8AEBE9A3F2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2051B-58B6-4D5D-8B4B-97E491476AFA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CF6F-B62C-4014-BE73-59B58963767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C643-9FC8-46BD-9B27-CC3E0FABD71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CB3E7-07B1-48DB-B957-2749311F69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E25E-1799-46A8-98CD-DA9B78150A6E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D0340-BE4A-413D-8A0D-08B7B02CA6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7030-27E0-4CC4-BDF9-640A6DB3F507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118B0-9303-46CA-A49F-EDA64C941A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B98B2-B9C7-427F-B9C5-7FC8FEB9B7B8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DF1D-00F6-457B-B6B7-34B0CEB52B5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E976-009C-44F7-99AE-3BA0C26B718F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B1A8B-DA01-4E0D-9B32-42DD2D6A0A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EE9C-6EB8-44A9-B29D-5D13509014C7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2106-BD89-48E0-A259-C4B23BB5CE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B6C4CA-96DC-479E-8497-39E81DFD2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053B-0E47-4EA8-B365-C7F3D08D16D4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8451-9C01-473C-B58E-6452CDB42C4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B1DF-0416-48A4-B9A4-3860B98AB344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0074-2D78-4D70-BA74-C4C837A567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D767-39F3-4D3F-A80C-F36AA893C040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32E-B52E-4417-A29D-97FB614C66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7B08-17AE-4844-9DB2-99F59BC0C1FE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2715-4EC0-4A61-83C6-F41F7A07BFE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B2A9-2905-47DF-9FA5-1E07F89CE0A8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89D-0C42-48EF-8D14-A0BA19DE8CA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6364-2262-4012-877B-50393A81FFC3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F5EB-E22C-4227-B45A-476F596D87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2548-5879-466A-BC1C-BDEB7980DC3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04FF-A291-4A69-86EC-368DC0D1CE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C554-61A6-4C07-8D56-5C04687726AA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4D24-6CB3-41E7-944F-386ABA07A9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7E41-6A5C-49D6-899D-421CAA814674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EC79-7FF2-4EA3-9B22-3C2C104306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E7B2-2D37-4236-9911-979A85EB2A7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5FA1-949B-48AF-B3C6-F559272DDF2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84560B-E439-4190-A73F-91AB37A0B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F939-9FB2-4E13-886C-CF6A5DFEEB3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8E0E-BC31-46A9-8E75-6AD8B7471F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239F-6D57-4027-9019-979BF0B7E53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8126-125A-41E7-ACAD-3DB9E6617C2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284F-1959-4359-8C92-7F35CF1A7805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1B8E-5D8D-4982-AD74-D83828927D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5ABF-111D-41CC-AA08-EF506C3D8BF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A2709-1D3B-4705-982A-A5202235CBF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9B06A-D0DA-4C5E-9EFF-1FCED9706B31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746D-B2A7-4E6C-86D2-EB6CB79777F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C8F5-103B-44CC-89DD-498AFAF26F67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25B6-C9C0-4D2F-AAF0-96304B4ADB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E80E-B685-4397-971F-FA10341B5741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763C-C6C9-4682-B04C-3C316228D1B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8921-2E5B-415F-B05A-C34D4C083A2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86BB7-5ABD-4680-BB0A-00FEED30945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9AB7-CC0D-46D3-B917-EB77C239F777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57C3-D989-4BC4-804F-A119239C67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4478-FB14-44B9-ACEF-54D006428B9E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2648-B402-4F64-B739-C59A9FE5F74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ader Section" descr="basic_top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455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2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C2513DF-1F44-47F1-8D1F-19974594F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FCB74-D2C3-4CFA-9F75-4BB2404440A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C9A3-2CDB-47EE-ABEC-A20BDEC9786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09CF-76F6-4A1A-B177-F5F1515ED0F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94D57-4F68-4EFA-9592-E45A95485F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50C0-38CE-4065-B51F-A347F9C0315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FFDCE-6A72-434F-9B0C-49842B4EBA5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974B-9886-4CC1-BF2D-84068516C6B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F7BD-1F90-45F0-A280-0D00C5088A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4E35-7990-4C6D-8750-10FB667B27B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5873-B87B-426B-B1DA-724D7C484A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B443-38A7-4EFD-8B31-4EC4D654CAEC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93F26-92D2-48C8-BB20-8EEAD40C366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07E8-1002-43F3-85B1-9FC88C8AE6FF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53E9-C7D2-400D-B82F-93237EBAA30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FC79-A874-4B3C-B01F-4FC59F92AC2F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AF7C-21F3-466A-A9AC-F1C91BD951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D6AD-F18E-4976-883B-EA8489D21B6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EB91-CE8D-4D9E-9210-DDAAE4232F2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FF8A-E753-43B0-BE67-1ABC18070C2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7613-2DD4-4CD1-A1CC-800D7CF8222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990600"/>
            <a:ext cx="727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8F739D62-842F-407A-A199-289A36A06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583" name="Header Section" descr="basic_top.eps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588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  <p:sldLayoutId id="2147486170" r:id="rId7"/>
    <p:sldLayoutId id="2147486171" r:id="rId8"/>
    <p:sldLayoutId id="2147486172" r:id="rId9"/>
    <p:sldLayoutId id="2147486173" r:id="rId10"/>
    <p:sldLayoutId id="2147486174" r:id="rId11"/>
    <p:sldLayoutId id="2147486175" r:id="rId12"/>
    <p:sldLayoutId id="2147486176" r:id="rId13"/>
    <p:sldLayoutId id="2147486177" r:id="rId1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cap="all">
          <a:solidFill>
            <a:srgbClr val="16165D"/>
          </a:solidFill>
          <a:latin typeface="Helvetica" pitchFamily="34" charset="0"/>
          <a:ea typeface="ＭＳ Ｐゴシック" pitchFamily="-110" charset="-128"/>
          <a:cs typeface="Helvetic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6165D"/>
          </a:solidFill>
          <a:latin typeface="Helvetica" pitchFamily="-110" charset="0"/>
          <a:ea typeface="ＭＳ Ｐゴシック" pitchFamily="-110" charset="-128"/>
          <a:cs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6165D"/>
          </a:solidFill>
          <a:latin typeface="Helvetica" pitchFamily="-110" charset="0"/>
          <a:ea typeface="ＭＳ Ｐゴシック" pitchFamily="-110" charset="-128"/>
          <a:cs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6165D"/>
          </a:solidFill>
          <a:latin typeface="Helvetica" pitchFamily="-110" charset="0"/>
          <a:ea typeface="ＭＳ Ｐゴシック" pitchFamily="-110" charset="-128"/>
          <a:cs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6165D"/>
          </a:solidFill>
          <a:latin typeface="Helvetica" pitchFamily="-110" charset="0"/>
          <a:ea typeface="ＭＳ Ｐゴシック" pitchFamily="-110" charset="-128"/>
          <a:cs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Helvetica" pitchFamily="34" charset="0"/>
          <a:ea typeface="ＭＳ Ｐゴシック" pitchFamily="-110" charset="-128"/>
          <a:cs typeface="Helvetic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pitchFamily="34" charset="0"/>
          <a:ea typeface="ＭＳ Ｐゴシック" charset="-128"/>
          <a:cs typeface="Helvetic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pitchFamily="34" charset="0"/>
          <a:ea typeface="Helvetica" pitchFamily="-110" charset="0"/>
          <a:cs typeface="Helvetic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pitchFamily="34" charset="0"/>
          <a:ea typeface="ＭＳ Ｐゴシック" charset="-128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pitchFamily="34" charset="0"/>
          <a:ea typeface="ＭＳ Ｐゴシック" charset="-128"/>
          <a:cs typeface="Helvetic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B0EC93-9DB0-4EA1-AD7D-C76C245A4D7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A47C4-F122-4D25-BF81-F91EC7A310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0" r:id="rId1"/>
    <p:sldLayoutId id="2147486011" r:id="rId2"/>
    <p:sldLayoutId id="2147486012" r:id="rId3"/>
    <p:sldLayoutId id="2147486013" r:id="rId4"/>
    <p:sldLayoutId id="2147486014" r:id="rId5"/>
    <p:sldLayoutId id="2147486015" r:id="rId6"/>
    <p:sldLayoutId id="2147486016" r:id="rId7"/>
    <p:sldLayoutId id="2147486017" r:id="rId8"/>
    <p:sldLayoutId id="2147486018" r:id="rId9"/>
    <p:sldLayoutId id="2147486019" r:id="rId10"/>
    <p:sldLayoutId id="21474860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73B1CB-F754-485F-9B7C-58B0C8A4D5B1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9F2FC8-9775-4263-8370-E7E54D1A7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1" r:id="rId1"/>
    <p:sldLayoutId id="2147486022" r:id="rId2"/>
    <p:sldLayoutId id="2147486023" r:id="rId3"/>
    <p:sldLayoutId id="2147486024" r:id="rId4"/>
    <p:sldLayoutId id="2147486025" r:id="rId5"/>
    <p:sldLayoutId id="2147486026" r:id="rId6"/>
    <p:sldLayoutId id="2147486027" r:id="rId7"/>
    <p:sldLayoutId id="2147486028" r:id="rId8"/>
    <p:sldLayoutId id="2147486029" r:id="rId9"/>
    <p:sldLayoutId id="2147486030" r:id="rId10"/>
    <p:sldLayoutId id="21474860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21B463-AABC-4737-A006-8F0E01B0A5DF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A0D26E-2BA8-429B-8C3C-49BA2F9FF1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2" r:id="rId1"/>
    <p:sldLayoutId id="2147486033" r:id="rId2"/>
    <p:sldLayoutId id="2147486034" r:id="rId3"/>
    <p:sldLayoutId id="2147486035" r:id="rId4"/>
    <p:sldLayoutId id="2147486036" r:id="rId5"/>
    <p:sldLayoutId id="2147486037" r:id="rId6"/>
    <p:sldLayoutId id="2147486038" r:id="rId7"/>
    <p:sldLayoutId id="2147486039" r:id="rId8"/>
    <p:sldLayoutId id="2147486040" r:id="rId9"/>
    <p:sldLayoutId id="2147486041" r:id="rId10"/>
    <p:sldLayoutId id="21474860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C4DA82-1806-4D90-8234-21593E0526E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C62F51-493B-48F3-A156-56C8391362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3" r:id="rId1"/>
    <p:sldLayoutId id="2147486044" r:id="rId2"/>
    <p:sldLayoutId id="2147486045" r:id="rId3"/>
    <p:sldLayoutId id="2147486046" r:id="rId4"/>
    <p:sldLayoutId id="2147486047" r:id="rId5"/>
    <p:sldLayoutId id="2147486048" r:id="rId6"/>
    <p:sldLayoutId id="2147486049" r:id="rId7"/>
    <p:sldLayoutId id="2147486050" r:id="rId8"/>
    <p:sldLayoutId id="2147486051" r:id="rId9"/>
    <p:sldLayoutId id="2147486052" r:id="rId10"/>
    <p:sldLayoutId id="21474860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2FFFB1-BD5F-477D-9474-B461FC15FAA8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38E7BB-B1FA-489D-8B5E-0B7BAF952EF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4" r:id="rId1"/>
    <p:sldLayoutId id="2147486055" r:id="rId2"/>
    <p:sldLayoutId id="2147486056" r:id="rId3"/>
    <p:sldLayoutId id="2147486057" r:id="rId4"/>
    <p:sldLayoutId id="2147486058" r:id="rId5"/>
    <p:sldLayoutId id="2147486059" r:id="rId6"/>
    <p:sldLayoutId id="2147486060" r:id="rId7"/>
    <p:sldLayoutId id="2147486061" r:id="rId8"/>
    <p:sldLayoutId id="2147486062" r:id="rId9"/>
    <p:sldLayoutId id="2147486063" r:id="rId10"/>
    <p:sldLayoutId id="21474860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6BC128-F7E8-4267-9E00-83EACC6BCA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6066" r:id="rId2"/>
    <p:sldLayoutId id="2147486067" r:id="rId3"/>
    <p:sldLayoutId id="2147486068" r:id="rId4"/>
    <p:sldLayoutId id="2147486069" r:id="rId5"/>
    <p:sldLayoutId id="2147486070" r:id="rId6"/>
    <p:sldLayoutId id="2147486071" r:id="rId7"/>
    <p:sldLayoutId id="2147486072" r:id="rId8"/>
    <p:sldLayoutId id="2147486073" r:id="rId9"/>
    <p:sldLayoutId id="2147486074" r:id="rId10"/>
    <p:sldLayoutId id="214748607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E4723A-6D21-41C4-B076-8CAE2DB89A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6" r:id="rId1"/>
    <p:sldLayoutId id="2147486077" r:id="rId2"/>
    <p:sldLayoutId id="2147486078" r:id="rId3"/>
    <p:sldLayoutId id="2147486079" r:id="rId4"/>
    <p:sldLayoutId id="2147486080" r:id="rId5"/>
    <p:sldLayoutId id="2147486081" r:id="rId6"/>
    <p:sldLayoutId id="2147486082" r:id="rId7"/>
    <p:sldLayoutId id="2147486083" r:id="rId8"/>
    <p:sldLayoutId id="2147486084" r:id="rId9"/>
    <p:sldLayoutId id="2147486085" r:id="rId10"/>
    <p:sldLayoutId id="2147486086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0B0D00-B8AB-4688-9043-C6BCD5CA80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  <p:sldLayoutId id="2147486095" r:id="rId9"/>
    <p:sldLayoutId id="2147486096" r:id="rId10"/>
    <p:sldLayoutId id="214748609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7425F5-69AB-436E-B665-2EF37FEF46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100" r:id="rId3"/>
    <p:sldLayoutId id="2147486101" r:id="rId4"/>
    <p:sldLayoutId id="2147486102" r:id="rId5"/>
    <p:sldLayoutId id="2147486103" r:id="rId6"/>
    <p:sldLayoutId id="2147486104" r:id="rId7"/>
    <p:sldLayoutId id="2147486105" r:id="rId8"/>
    <p:sldLayoutId id="2147486106" r:id="rId9"/>
    <p:sldLayoutId id="2147486107" r:id="rId10"/>
    <p:sldLayoutId id="214748610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F40484-66C7-42F6-B76D-9C97CB31CC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9" r:id="rId1"/>
    <p:sldLayoutId id="2147486110" r:id="rId2"/>
    <p:sldLayoutId id="2147486111" r:id="rId3"/>
    <p:sldLayoutId id="2147486112" r:id="rId4"/>
    <p:sldLayoutId id="2147486113" r:id="rId5"/>
    <p:sldLayoutId id="2147486114" r:id="rId6"/>
    <p:sldLayoutId id="2147486115" r:id="rId7"/>
    <p:sldLayoutId id="2147486116" r:id="rId8"/>
    <p:sldLayoutId id="2147486117" r:id="rId9"/>
    <p:sldLayoutId id="2147486118" r:id="rId10"/>
    <p:sldLayoutId id="214748611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6CC859-84E5-4F97-BA90-83DF19C03F6A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2675A7-2AAA-445A-B51D-080BF01C3F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2" r:id="rId1"/>
    <p:sldLayoutId id="2147485923" r:id="rId2"/>
    <p:sldLayoutId id="2147485924" r:id="rId3"/>
    <p:sldLayoutId id="2147485925" r:id="rId4"/>
    <p:sldLayoutId id="2147485926" r:id="rId5"/>
    <p:sldLayoutId id="2147485927" r:id="rId6"/>
    <p:sldLayoutId id="2147485928" r:id="rId7"/>
    <p:sldLayoutId id="2147485929" r:id="rId8"/>
    <p:sldLayoutId id="2147485930" r:id="rId9"/>
    <p:sldLayoutId id="2147485931" r:id="rId10"/>
    <p:sldLayoutId id="21474859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FCCD71-BBC5-4E0F-AE21-07FDB7734E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0" r:id="rId1"/>
    <p:sldLayoutId id="2147486121" r:id="rId2"/>
    <p:sldLayoutId id="2147486122" r:id="rId3"/>
    <p:sldLayoutId id="2147486123" r:id="rId4"/>
    <p:sldLayoutId id="2147486124" r:id="rId5"/>
    <p:sldLayoutId id="2147486125" r:id="rId6"/>
    <p:sldLayoutId id="2147486126" r:id="rId7"/>
    <p:sldLayoutId id="2147486127" r:id="rId8"/>
    <p:sldLayoutId id="2147486128" r:id="rId9"/>
    <p:sldLayoutId id="2147486129" r:id="rId10"/>
    <p:sldLayoutId id="2147486130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C50749-7A58-4CE8-B0D3-C4CC68E9A3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1" r:id="rId1"/>
    <p:sldLayoutId id="2147486132" r:id="rId2"/>
    <p:sldLayoutId id="2147486133" r:id="rId3"/>
    <p:sldLayoutId id="2147486134" r:id="rId4"/>
    <p:sldLayoutId id="2147486135" r:id="rId5"/>
    <p:sldLayoutId id="2147486136" r:id="rId6"/>
    <p:sldLayoutId id="2147486137" r:id="rId7"/>
    <p:sldLayoutId id="2147486138" r:id="rId8"/>
    <p:sldLayoutId id="2147486139" r:id="rId9"/>
    <p:sldLayoutId id="2147486140" r:id="rId10"/>
    <p:sldLayoutId id="214748614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D8046C-6C87-47C7-949A-C39DF4BA41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2" r:id="rId1"/>
    <p:sldLayoutId id="2147486143" r:id="rId2"/>
    <p:sldLayoutId id="2147486144" r:id="rId3"/>
    <p:sldLayoutId id="2147486145" r:id="rId4"/>
    <p:sldLayoutId id="2147486146" r:id="rId5"/>
    <p:sldLayoutId id="2147486147" r:id="rId6"/>
    <p:sldLayoutId id="2147486148" r:id="rId7"/>
    <p:sldLayoutId id="2147486149" r:id="rId8"/>
    <p:sldLayoutId id="2147486150" r:id="rId9"/>
    <p:sldLayoutId id="2147486151" r:id="rId10"/>
    <p:sldLayoutId id="214748615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CD3FAC-D71F-4D96-AA3A-60B838F049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3" r:id="rId1"/>
    <p:sldLayoutId id="2147486154" r:id="rId2"/>
    <p:sldLayoutId id="2147486155" r:id="rId3"/>
    <p:sldLayoutId id="2147486156" r:id="rId4"/>
    <p:sldLayoutId id="2147486157" r:id="rId5"/>
    <p:sldLayoutId id="2147486158" r:id="rId6"/>
    <p:sldLayoutId id="2147486159" r:id="rId7"/>
    <p:sldLayoutId id="2147486160" r:id="rId8"/>
    <p:sldLayoutId id="2147486161" r:id="rId9"/>
    <p:sldLayoutId id="2147486162" r:id="rId10"/>
    <p:sldLayoutId id="214748616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189E2B-2380-4BC3-B2FB-807895CC1B5D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AB8E60-4EB8-428A-9EC2-3F3698CA3E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3" r:id="rId1"/>
    <p:sldLayoutId id="2147485934" r:id="rId2"/>
    <p:sldLayoutId id="2147485935" r:id="rId3"/>
    <p:sldLayoutId id="2147485936" r:id="rId4"/>
    <p:sldLayoutId id="2147485937" r:id="rId5"/>
    <p:sldLayoutId id="2147485938" r:id="rId6"/>
    <p:sldLayoutId id="2147485939" r:id="rId7"/>
    <p:sldLayoutId id="2147485940" r:id="rId8"/>
    <p:sldLayoutId id="2147485941" r:id="rId9"/>
    <p:sldLayoutId id="2147485942" r:id="rId10"/>
    <p:sldLayoutId id="21474859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AF7FC8-8722-453B-B04C-A961E8A5405B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204F24-D012-449B-ABBC-1BFBCD2944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4" r:id="rId1"/>
    <p:sldLayoutId id="2147485945" r:id="rId2"/>
    <p:sldLayoutId id="2147485946" r:id="rId3"/>
    <p:sldLayoutId id="2147485947" r:id="rId4"/>
    <p:sldLayoutId id="2147485948" r:id="rId5"/>
    <p:sldLayoutId id="2147485949" r:id="rId6"/>
    <p:sldLayoutId id="2147485950" r:id="rId7"/>
    <p:sldLayoutId id="2147485951" r:id="rId8"/>
    <p:sldLayoutId id="2147485952" r:id="rId9"/>
    <p:sldLayoutId id="2147485953" r:id="rId10"/>
    <p:sldLayoutId id="214748595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72F6B5-F6E4-4B58-875D-FDF010D4D2A1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73A7E3-56A4-46AF-AB3F-A245C65DDE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5" r:id="rId1"/>
    <p:sldLayoutId id="2147485956" r:id="rId2"/>
    <p:sldLayoutId id="2147485957" r:id="rId3"/>
    <p:sldLayoutId id="2147485958" r:id="rId4"/>
    <p:sldLayoutId id="2147485959" r:id="rId5"/>
    <p:sldLayoutId id="2147485960" r:id="rId6"/>
    <p:sldLayoutId id="2147485961" r:id="rId7"/>
    <p:sldLayoutId id="2147485962" r:id="rId8"/>
    <p:sldLayoutId id="2147485963" r:id="rId9"/>
    <p:sldLayoutId id="2147485964" r:id="rId10"/>
    <p:sldLayoutId id="214748596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EA891D-0C59-40E3-BD06-1DEAF93F0919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361D16-AC0C-4ED3-A05C-20BF074CD3F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6" r:id="rId1"/>
    <p:sldLayoutId id="2147485967" r:id="rId2"/>
    <p:sldLayoutId id="2147485968" r:id="rId3"/>
    <p:sldLayoutId id="2147485969" r:id="rId4"/>
    <p:sldLayoutId id="2147485970" r:id="rId5"/>
    <p:sldLayoutId id="2147485971" r:id="rId6"/>
    <p:sldLayoutId id="2147485972" r:id="rId7"/>
    <p:sldLayoutId id="2147485973" r:id="rId8"/>
    <p:sldLayoutId id="2147485974" r:id="rId9"/>
    <p:sldLayoutId id="2147485975" r:id="rId10"/>
    <p:sldLayoutId id="21474859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7DA53C-102B-425C-A865-CB4F6BD9F3F6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DA4601-7349-49BB-9EC0-34D05085FA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7" r:id="rId1"/>
    <p:sldLayoutId id="2147485978" r:id="rId2"/>
    <p:sldLayoutId id="2147485979" r:id="rId3"/>
    <p:sldLayoutId id="2147485980" r:id="rId4"/>
    <p:sldLayoutId id="2147485981" r:id="rId5"/>
    <p:sldLayoutId id="2147485982" r:id="rId6"/>
    <p:sldLayoutId id="2147485983" r:id="rId7"/>
    <p:sldLayoutId id="2147485984" r:id="rId8"/>
    <p:sldLayoutId id="2147485985" r:id="rId9"/>
    <p:sldLayoutId id="2147485986" r:id="rId10"/>
    <p:sldLayoutId id="21474859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F39844-AC07-4914-BF67-5EA2C1D4F482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F1EDF0-2924-4D42-BB5B-1E4385A7E50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8" r:id="rId1"/>
    <p:sldLayoutId id="2147485989" r:id="rId2"/>
    <p:sldLayoutId id="2147485990" r:id="rId3"/>
    <p:sldLayoutId id="2147485991" r:id="rId4"/>
    <p:sldLayoutId id="2147485992" r:id="rId5"/>
    <p:sldLayoutId id="2147485993" r:id="rId6"/>
    <p:sldLayoutId id="2147485994" r:id="rId7"/>
    <p:sldLayoutId id="2147485995" r:id="rId8"/>
    <p:sldLayoutId id="2147485996" r:id="rId9"/>
    <p:sldLayoutId id="2147485997" r:id="rId10"/>
    <p:sldLayoutId id="21474859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FCF239-DA26-43E1-BDA3-EA1251FFF2C3}" type="datetimeFigureOut">
              <a:rPr lang="en-CA"/>
              <a:pPr>
                <a:defRPr/>
              </a:pPr>
              <a:t>2012-07-05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3AF4C3-5179-4C20-A8D2-7D558976283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9" r:id="rId1"/>
    <p:sldLayoutId id="2147486000" r:id="rId2"/>
    <p:sldLayoutId id="2147486001" r:id="rId3"/>
    <p:sldLayoutId id="2147486002" r:id="rId4"/>
    <p:sldLayoutId id="2147486003" r:id="rId5"/>
    <p:sldLayoutId id="2147486004" r:id="rId6"/>
    <p:sldLayoutId id="2147486005" r:id="rId7"/>
    <p:sldLayoutId id="2147486006" r:id="rId8"/>
    <p:sldLayoutId id="2147486007" r:id="rId9"/>
    <p:sldLayoutId id="2147486008" r:id="rId10"/>
    <p:sldLayoutId id="21474860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N:\SHARED\CANUTEC WEBSITE\Power Point Training Package ERG\English\ERG2012\jpep\cover ENGL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836712"/>
            <a:ext cx="3987528" cy="5688631"/>
          </a:xfrm>
          <a:prstGeom prst="rect">
            <a:avLst/>
          </a:prstGeom>
          <a:noFill/>
        </p:spPr>
      </p:pic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971600" y="2276872"/>
          <a:ext cx="2403475" cy="2808288"/>
        </p:xfrm>
        <a:graphic>
          <a:graphicData uri="http://schemas.openxmlformats.org/presentationml/2006/ole">
            <p:oleObj spid="_x0000_s1028" r:id="rId4" imgW="1371600" imgH="1600200" progId="Word.Pictur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6161" y="-27384"/>
            <a:ext cx="9186673" cy="6858000"/>
            <a:chOff x="-6161" y="-27384"/>
            <a:chExt cx="9186673" cy="6858000"/>
          </a:xfrm>
        </p:grpSpPr>
        <p:pic>
          <p:nvPicPr>
            <p:cNvPr id="345089" name="Picture 1" descr="N:\SHARED\CANUTEC WEBSITE\Power Point Training Package ERG\English\ERG2012\jpep\Rail.jpg"/>
            <p:cNvPicPr>
              <a:picLocks noChangeAspect="1" noChangeArrowheads="1"/>
            </p:cNvPicPr>
            <p:nvPr/>
          </p:nvPicPr>
          <p:blipFill>
            <a:blip r:embed="rId3" cstate="print"/>
            <a:srcRect r="5011"/>
            <a:stretch>
              <a:fillRect/>
            </a:stretch>
          </p:blipFill>
          <p:spPr bwMode="auto">
            <a:xfrm>
              <a:off x="-6161" y="-27384"/>
              <a:ext cx="4650169" cy="6858000"/>
            </a:xfrm>
            <a:prstGeom prst="rect">
              <a:avLst/>
            </a:prstGeom>
            <a:noFill/>
          </p:spPr>
        </p:pic>
        <p:pic>
          <p:nvPicPr>
            <p:cNvPr id="345090" name="Picture 2" descr="N:\SHARED\CANUTEC WEBSITE\Power Point Training Package ERG\English\ERG2012\jpep\Road.jpg"/>
            <p:cNvPicPr>
              <a:picLocks noChangeAspect="1" noChangeArrowheads="1"/>
            </p:cNvPicPr>
            <p:nvPr/>
          </p:nvPicPr>
          <p:blipFill>
            <a:blip r:embed="rId4" cstate="print"/>
            <a:srcRect l="5563"/>
            <a:stretch>
              <a:fillRect/>
            </a:stretch>
          </p:blipFill>
          <p:spPr bwMode="auto">
            <a:xfrm>
              <a:off x="4572000" y="-27384"/>
              <a:ext cx="4608512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48000"/>
            <a:ext cx="8367464" cy="4648200"/>
          </a:xfrm>
        </p:spPr>
        <p:txBody>
          <a:bodyPr lIns="90488" tIns="44450" rIns="90488" bIns="44450"/>
          <a:lstStyle/>
          <a:p>
            <a:pPr marL="284400" indent="-284400">
              <a:buFont typeface="Wingdings" pitchFamily="2" charset="2"/>
              <a:buChar char="§"/>
              <a:defRPr/>
            </a:pPr>
            <a:r>
              <a:rPr lang="en-CA" sz="2400" dirty="0" smtClean="0"/>
              <a:t>In this section, the substances are listed in </a:t>
            </a:r>
            <a:r>
              <a:rPr lang="en-CA" sz="2400" u="sng" dirty="0" smtClean="0"/>
              <a:t>numerical order </a:t>
            </a:r>
            <a:r>
              <a:rPr lang="en-CA" sz="2400" dirty="0" smtClean="0"/>
              <a:t>of their 4-digit ID Numbers.</a:t>
            </a:r>
          </a:p>
          <a:p>
            <a:pPr marL="284400" lvl="1" indent="-28440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CA" dirty="0" smtClean="0"/>
          </a:p>
          <a:p>
            <a:pPr marL="284400" lvl="1" indent="-2844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dirty="0" smtClean="0"/>
              <a:t>The ID Number is followed by the 3-digit guide number (</a:t>
            </a:r>
            <a:r>
              <a:rPr lang="en-CA" b="1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 </a:t>
            </a:r>
            <a:r>
              <a:rPr lang="en-CA" dirty="0" smtClean="0"/>
              <a:t>section) to refer to, as well as the name of material.</a:t>
            </a:r>
          </a:p>
          <a:p>
            <a:pPr marL="284400" lvl="1" indent="-284400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CA" dirty="0" smtClean="0"/>
          </a:p>
          <a:p>
            <a:pPr marL="284400" lvl="1" indent="-2844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dirty="0" smtClean="0"/>
              <a:t>Please note that some substances are highlighted in </a:t>
            </a:r>
            <a:r>
              <a:rPr lang="en-CA" b="1" kern="1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GREEN </a:t>
            </a:r>
            <a:r>
              <a:rPr lang="en-CA" dirty="0" smtClean="0"/>
              <a:t>and should be treated specifically.</a:t>
            </a:r>
          </a:p>
        </p:txBody>
      </p:sp>
      <p:sp>
        <p:nvSpPr>
          <p:cNvPr id="70659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smtClean="0">
                <a:solidFill>
                  <a:schemeClr val="tx1"/>
                </a:solidFill>
              </a:rPr>
              <a:t>	</a:t>
            </a:r>
            <a:r>
              <a:rPr lang="en-CA" sz="360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 </a:t>
            </a:r>
            <a:r>
              <a:rPr lang="en-CA" sz="3600" cap="none" smtClean="0">
                <a:solidFill>
                  <a:schemeClr val="tx1"/>
                </a:solidFill>
              </a:rPr>
              <a:t>Section</a:t>
            </a:r>
            <a:endParaRPr lang="en-CA" sz="360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F1E83-4141-4D24-870A-DA9F21746AB2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01" y="-44624"/>
            <a:ext cx="9171111" cy="6902624"/>
            <a:chOff x="9401" y="-44624"/>
            <a:chExt cx="9171111" cy="6875240"/>
          </a:xfrm>
        </p:grpSpPr>
        <p:pic>
          <p:nvPicPr>
            <p:cNvPr id="340993" name="Picture 1" descr="N:\SHARED\CANUTEC WEBSITE\Power Point Training Package ERG\English\ERG2012\jpep\Yellow 1.jpg"/>
            <p:cNvPicPr>
              <a:picLocks noChangeAspect="1" noChangeArrowheads="1"/>
            </p:cNvPicPr>
            <p:nvPr/>
          </p:nvPicPr>
          <p:blipFill>
            <a:blip r:embed="rId2" cstate="print"/>
            <a:srcRect r="6629"/>
            <a:stretch>
              <a:fillRect/>
            </a:stretch>
          </p:blipFill>
          <p:spPr bwMode="auto">
            <a:xfrm>
              <a:off x="9401" y="-27384"/>
              <a:ext cx="4562599" cy="6858000"/>
            </a:xfrm>
            <a:prstGeom prst="rect">
              <a:avLst/>
            </a:prstGeom>
            <a:noFill/>
          </p:spPr>
        </p:pic>
        <p:pic>
          <p:nvPicPr>
            <p:cNvPr id="340994" name="Picture 2" descr="N:\SHARED\CANUTEC WEBSITE\Power Point Training Package ERG\English\ERG2012\jpep\yellow 2.jpg"/>
            <p:cNvPicPr>
              <a:picLocks noChangeAspect="1" noChangeArrowheads="1"/>
            </p:cNvPicPr>
            <p:nvPr/>
          </p:nvPicPr>
          <p:blipFill>
            <a:blip r:embed="rId3" cstate="print"/>
            <a:srcRect l="5824"/>
            <a:stretch>
              <a:fillRect/>
            </a:stretch>
          </p:blipFill>
          <p:spPr bwMode="auto">
            <a:xfrm>
              <a:off x="4572000" y="-44624"/>
              <a:ext cx="4608512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48000"/>
            <a:ext cx="8078788" cy="4419600"/>
          </a:xfrm>
        </p:spPr>
        <p:txBody>
          <a:bodyPr lIns="90488" tIns="44450" rIns="90488" bIns="44450"/>
          <a:lstStyle/>
          <a:p>
            <a:pPr marL="284400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400" dirty="0" smtClean="0"/>
              <a:t>In this section, the substances are listed in </a:t>
            </a:r>
            <a:r>
              <a:rPr lang="en-CA" sz="2400" u="sng" dirty="0" smtClean="0"/>
              <a:t>alphabetical order</a:t>
            </a:r>
            <a:r>
              <a:rPr lang="en-CA" sz="2400" dirty="0" smtClean="0"/>
              <a:t> of material name.</a:t>
            </a:r>
          </a:p>
          <a:p>
            <a:pPr marL="284400" lvl="1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CA" dirty="0" smtClean="0"/>
          </a:p>
          <a:p>
            <a:pPr marL="284400" lvl="1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dirty="0" smtClean="0"/>
              <a:t>The name of the material is followed by the 3-digit guide number (</a:t>
            </a:r>
            <a:r>
              <a:rPr lang="en-CA" b="1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 </a:t>
            </a:r>
            <a:r>
              <a:rPr lang="en-CA" dirty="0" smtClean="0"/>
              <a:t>section) to refer to, as well as the ID Number.</a:t>
            </a:r>
          </a:p>
          <a:p>
            <a:pPr marL="284400" lvl="1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CA" dirty="0" smtClean="0"/>
          </a:p>
          <a:p>
            <a:pPr marL="284400" lvl="1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dirty="0" smtClean="0"/>
              <a:t>Please note that some substances are highlighted in </a:t>
            </a:r>
            <a:r>
              <a:rPr lang="en-CA" b="1" kern="1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GREEN </a:t>
            </a:r>
            <a:r>
              <a:rPr lang="en-CA" dirty="0" smtClean="0"/>
              <a:t>and thus will have to be treated specifically.</a:t>
            </a:r>
          </a:p>
          <a:p>
            <a:pPr marL="284400" lvl="1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CA" dirty="0"/>
          </a:p>
        </p:txBody>
      </p:sp>
      <p:sp>
        <p:nvSpPr>
          <p:cNvPr id="72707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803275" algn="l"/>
              </a:tabLst>
              <a:defRPr/>
            </a:pPr>
            <a:r>
              <a:rPr lang="en-CA" sz="3600" dirty="0" smtClean="0">
                <a:solidFill>
                  <a:schemeClr val="tx1"/>
                </a:solidFill>
              </a:rPr>
              <a:t>	</a:t>
            </a:r>
            <a:r>
              <a:rPr lang="en-CA" sz="3600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tx1"/>
                  </a:outerShdw>
                </a:effectLst>
                <a:ea typeface="ＭＳ Ｐゴシック"/>
              </a:rPr>
              <a:t>BLUE </a:t>
            </a:r>
            <a:r>
              <a:rPr lang="en-CA" sz="3600" cap="none" dirty="0" smtClean="0">
                <a:solidFill>
                  <a:schemeClr val="tx1"/>
                </a:solidFill>
              </a:rPr>
              <a:t>Section</a:t>
            </a:r>
            <a:endParaRPr lang="en-CA" sz="3600" kern="1200" dirty="0" smtClean="0">
              <a:solidFill>
                <a:srgbClr val="0000FF"/>
              </a:solidFill>
              <a:effectLst>
                <a:outerShdw blurRad="38100" dist="38100" dir="2700000" algn="tl">
                  <a:schemeClr val="tx1"/>
                </a:outerShdw>
              </a:effectLst>
              <a:ea typeface="ＭＳ Ｐゴシック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6F2BF-97B4-491D-909E-E9BB446A4F95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6512" y="-27384"/>
            <a:ext cx="9219052" cy="6885384"/>
            <a:chOff x="-36512" y="-27384"/>
            <a:chExt cx="9219052" cy="6858000"/>
          </a:xfrm>
        </p:grpSpPr>
        <p:pic>
          <p:nvPicPr>
            <p:cNvPr id="338945" name="Picture 1" descr="N:\SHARED\CANUTEC WEBSITE\Power Point Training Package ERG\English\ERG2012\jpep\Blue 1.jpg"/>
            <p:cNvPicPr>
              <a:picLocks noChangeAspect="1" noChangeArrowheads="1"/>
            </p:cNvPicPr>
            <p:nvPr/>
          </p:nvPicPr>
          <p:blipFill>
            <a:blip r:embed="rId2" cstate="print"/>
            <a:srcRect r="4451"/>
            <a:stretch>
              <a:fillRect/>
            </a:stretch>
          </p:blipFill>
          <p:spPr bwMode="auto">
            <a:xfrm>
              <a:off x="-36512" y="-27384"/>
              <a:ext cx="4680520" cy="6858000"/>
            </a:xfrm>
            <a:prstGeom prst="rect">
              <a:avLst/>
            </a:prstGeom>
            <a:noFill/>
          </p:spPr>
        </p:pic>
        <p:pic>
          <p:nvPicPr>
            <p:cNvPr id="338946" name="Picture 2" descr="N:\SHARED\CANUTEC WEBSITE\Power Point Training Package ERG\English\ERG2012\jpep\blue 2.jpg"/>
            <p:cNvPicPr>
              <a:picLocks noChangeAspect="1" noChangeArrowheads="1"/>
            </p:cNvPicPr>
            <p:nvPr/>
          </p:nvPicPr>
          <p:blipFill>
            <a:blip r:embed="rId3" cstate="print"/>
            <a:srcRect l="4075"/>
            <a:stretch>
              <a:fillRect/>
            </a:stretch>
          </p:blipFill>
          <p:spPr bwMode="auto">
            <a:xfrm>
              <a:off x="4499992" y="-27384"/>
              <a:ext cx="4682548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60000" y="1548000"/>
            <a:ext cx="8316456" cy="4617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lvl="0" eaLnBrk="0" hangingPunct="0">
              <a:spcBef>
                <a:spcPct val="20000"/>
              </a:spcBef>
              <a:buClr>
                <a:prstClr val="black"/>
              </a:buClr>
              <a:defRPr/>
            </a:pPr>
            <a:r>
              <a:rPr lang="en-CA" sz="28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In the </a:t>
            </a:r>
            <a:r>
              <a:rPr lang="en-CA" sz="2800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</a:rPr>
              <a:t>YELLOW </a:t>
            </a:r>
            <a:r>
              <a:rPr lang="en-CA" sz="28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and </a:t>
            </a:r>
            <a:r>
              <a:rPr lang="en-C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Helvetica" pitchFamily="34" charset="0"/>
                <a:ea typeface="ＭＳ Ｐゴシック"/>
              </a:rPr>
              <a:t>BLUE </a:t>
            </a:r>
            <a:r>
              <a:rPr lang="en-CA" sz="28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Sections: </a:t>
            </a:r>
            <a:endParaRPr lang="en-CA" sz="2800" b="0" dirty="0" smtClean="0">
              <a:solidFill>
                <a:schemeClr val="tx1"/>
              </a:solidFill>
              <a:latin typeface="Helvetica" pitchFamily="34" charset="0"/>
              <a:ea typeface="ＭＳ Ｐゴシック"/>
            </a:endParaRPr>
          </a:p>
          <a:p>
            <a:pPr marL="338138" indent="-338138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en-CA" b="0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284400" indent="-284400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If the 3-digit guide number is supplemented with the letter </a:t>
            </a:r>
            <a:r>
              <a:rPr lang="en-CA" dirty="0" smtClean="0">
                <a:solidFill>
                  <a:schemeClr val="tx1"/>
                </a:solidFill>
                <a:latin typeface="Helvetica" pitchFamily="34" charset="0"/>
              </a:rPr>
              <a:t>“P” 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(ex. </a:t>
            </a:r>
            <a:r>
              <a:rPr lang="en-CA" dirty="0" smtClean="0">
                <a:solidFill>
                  <a:schemeClr val="tx1"/>
                </a:solidFill>
                <a:latin typeface="Helvetica" pitchFamily="34" charset="0"/>
              </a:rPr>
              <a:t>116P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), the material may undergo violent polymerization if subjected to heat or contamination. </a:t>
            </a:r>
          </a:p>
          <a:p>
            <a:pPr marL="338138" indent="-338138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en-CA" b="0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338138" indent="-338138" eaLnBrk="0" hangingPunct="0">
              <a:spcBef>
                <a:spcPct val="20000"/>
              </a:spcBef>
              <a:buClr>
                <a:srgbClr val="0000FF"/>
              </a:buClr>
            </a:pPr>
            <a:r>
              <a:rPr lang="en-CA" dirty="0" smtClean="0">
                <a:solidFill>
                  <a:srgbClr val="FF0000"/>
                </a:solidFill>
                <a:latin typeface="Helvetica" pitchFamily="34" charset="0"/>
              </a:rPr>
              <a:t>	</a:t>
            </a:r>
            <a:r>
              <a:rPr lang="en-CA" b="0" dirty="0" smtClean="0">
                <a:solidFill>
                  <a:srgbClr val="FF0000"/>
                </a:solidFill>
                <a:latin typeface="Helvetica" pitchFamily="34" charset="0"/>
              </a:rPr>
              <a:t>This </a:t>
            </a:r>
            <a:r>
              <a:rPr lang="en-CA" dirty="0" smtClean="0">
                <a:solidFill>
                  <a:srgbClr val="FF0000"/>
                </a:solidFill>
                <a:latin typeface="Helvetica" pitchFamily="34" charset="0"/>
              </a:rPr>
              <a:t>polymerization</a:t>
            </a:r>
            <a:r>
              <a:rPr lang="en-CA" b="0" dirty="0" smtClean="0">
                <a:solidFill>
                  <a:srgbClr val="FF0000"/>
                </a:solidFill>
                <a:latin typeface="Helvetica" pitchFamily="34" charset="0"/>
              </a:rPr>
              <a:t> will produce heat and high pressure </a:t>
            </a:r>
            <a:r>
              <a:rPr lang="en-CA" b="0" dirty="0" err="1" smtClean="0">
                <a:solidFill>
                  <a:srgbClr val="FF0000"/>
                </a:solidFill>
                <a:latin typeface="Helvetica" pitchFamily="34" charset="0"/>
              </a:rPr>
              <a:t>buildup</a:t>
            </a:r>
            <a:r>
              <a:rPr lang="en-CA" b="0" dirty="0" smtClean="0">
                <a:solidFill>
                  <a:srgbClr val="FF0000"/>
                </a:solidFill>
                <a:latin typeface="Helvetica" pitchFamily="34" charset="0"/>
              </a:rPr>
              <a:t> in containers which may explode or rupture. </a:t>
            </a:r>
            <a:endParaRPr lang="en-CA" b="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74756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smtClean="0">
                <a:solidFill>
                  <a:schemeClr val="tx1"/>
                </a:solidFill>
              </a:rPr>
              <a:t>	</a:t>
            </a:r>
            <a:r>
              <a:rPr lang="en-CA" sz="3600" cap="none" smtClean="0">
                <a:solidFill>
                  <a:schemeClr val="tx1"/>
                </a:solidFill>
              </a:rPr>
              <a:t>Letter </a:t>
            </a:r>
            <a:r>
              <a:rPr lang="en-CA" sz="3600" smtClean="0">
                <a:solidFill>
                  <a:schemeClr val="tx1"/>
                </a:solidFill>
              </a:rPr>
              <a:t>“P”</a:t>
            </a:r>
            <a:endParaRPr lang="en-CA" sz="360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50A5C-D522-403E-843C-98F951E7BCB1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dirty="0" smtClean="0">
                <a:solidFill>
                  <a:schemeClr val="tx1"/>
                </a:solidFill>
              </a:rPr>
              <a:t>	</a:t>
            </a:r>
            <a:r>
              <a:rPr lang="en-CA" sz="3600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</a:t>
            </a:r>
            <a:r>
              <a:rPr lang="en-CA" sz="3600" cap="none" dirty="0" smtClean="0">
                <a:solidFill>
                  <a:schemeClr val="tx1"/>
                </a:solidFill>
              </a:rPr>
              <a:t> Section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A5384-89C9-46D3-9B51-4ACFB3F6EBDF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0000" y="1548000"/>
            <a:ext cx="80645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4400" indent="-2844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CA" b="0" kern="0" dirty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This section contains all the guides needed for the initial response phase of an incident involving dangerous goods.</a:t>
            </a:r>
          </a:p>
          <a:p>
            <a:pPr marL="284400" indent="-2844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CA" b="0" kern="0" dirty="0" smtClean="0">
              <a:solidFill>
                <a:schemeClr val="tx1"/>
              </a:solidFill>
              <a:latin typeface="Helvetica" pitchFamily="34" charset="0"/>
              <a:ea typeface="ＭＳ Ｐゴシック" pitchFamily="-110" charset="-128"/>
              <a:cs typeface="Helvetica"/>
            </a:endParaRPr>
          </a:p>
          <a:p>
            <a:pPr marL="284400" indent="-2844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CA" b="0" kern="0" dirty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Each Guide covers a </a:t>
            </a:r>
            <a:r>
              <a:rPr lang="en-CA" i="1" kern="0" dirty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range</a:t>
            </a:r>
            <a:r>
              <a:rPr lang="en-CA" b="0" kern="0" dirty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 of products, which present similar hazards;</a:t>
            </a:r>
          </a:p>
          <a:p>
            <a:pPr marL="284400" indent="-2844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CA" sz="1200" b="0" kern="0" dirty="0" smtClean="0">
              <a:solidFill>
                <a:schemeClr val="tx1"/>
              </a:solidFill>
              <a:latin typeface="Helvetica" pitchFamily="34" charset="0"/>
              <a:ea typeface="ＭＳ Ｐゴシック" pitchFamily="-110" charset="-128"/>
              <a:cs typeface="Helvetica"/>
            </a:endParaRPr>
          </a:p>
          <a:p>
            <a:pPr marL="741600" lvl="3" indent="-2844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CA" sz="20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36 </a:t>
            </a:r>
            <a:r>
              <a:rPr lang="en-CA" sz="2000" kern="0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</a:rPr>
              <a:t>ORANGE</a:t>
            </a:r>
            <a:r>
              <a:rPr lang="en-CA" sz="20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 guides refer only to non-highlighted substances (non-TIH);</a:t>
            </a:r>
          </a:p>
          <a:p>
            <a:pPr marL="741600" lvl="3" indent="-2844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CA" sz="20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21 </a:t>
            </a:r>
            <a:r>
              <a:rPr lang="en-CA" sz="2000" kern="0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</a:rPr>
              <a:t>ORANGE</a:t>
            </a:r>
            <a:r>
              <a:rPr lang="en-CA" sz="20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 guides refer to both highlighted and non-highlighted substances (TIH and non-TIH);</a:t>
            </a:r>
          </a:p>
          <a:p>
            <a:pPr marL="741600" lvl="3" indent="-2844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CA" sz="20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5 </a:t>
            </a:r>
            <a:r>
              <a:rPr lang="en-CA" sz="2000" kern="0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</a:rPr>
              <a:t>ORANGE</a:t>
            </a:r>
            <a:r>
              <a:rPr lang="en-CA" sz="20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 guides refer only to highlighted substances (TIH).</a:t>
            </a:r>
          </a:p>
          <a:p>
            <a:pPr marL="741600" lvl="3" indent="-2844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CA" sz="2000" b="0" kern="0" dirty="0" smtClean="0">
              <a:solidFill>
                <a:prstClr val="black"/>
              </a:solidFill>
              <a:latin typeface="Helvetica" pitchFamily="34" charset="0"/>
              <a:ea typeface="ＭＳ Ｐゴシック" pitchFamily="-110" charset="-128"/>
            </a:endParaRPr>
          </a:p>
          <a:p>
            <a:pPr marL="741600" lvl="3" indent="-2844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CA" sz="2000" b="0" i="1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TIH: Toxic Inhalation Hazard</a:t>
            </a:r>
          </a:p>
          <a:p>
            <a:pPr marL="338138" indent="-338138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CA" b="0" kern="0" dirty="0">
              <a:solidFill>
                <a:schemeClr val="tx1"/>
              </a:solidFill>
              <a:latin typeface="Helvetica" pitchFamily="34" charset="0"/>
              <a:ea typeface="ＭＳ Ｐゴシック" pitchFamily="-110" charset="-128"/>
              <a:cs typeface="Helvetic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1" name="Picture 3" descr="N:\SHARED\CANUTEC WEBSITE\Power Point Training Package ERG\English\ERG2012\jpep\guid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4722365" cy="6885384"/>
          </a:xfrm>
          <a:prstGeom prst="rect">
            <a:avLst/>
          </a:prstGeom>
          <a:noFill/>
        </p:spPr>
      </p:pic>
      <p:pic>
        <p:nvPicPr>
          <p:cNvPr id="334852" name="Picture 4" descr="N:\SHARED\CANUTEC WEBSITE\Power Point Training Package ERG\English\ERG2012\jpep\guid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875" y="0"/>
            <a:ext cx="4764653" cy="6885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76275" y="5949950"/>
            <a:ext cx="779145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sz="1800" b="0" dirty="0" smtClean="0">
                <a:solidFill>
                  <a:srgbClr val="000000"/>
                </a:solidFill>
                <a:latin typeface="Helvetica" pitchFamily="34" charset="0"/>
              </a:rPr>
              <a:t>The subsection </a:t>
            </a:r>
            <a:r>
              <a:rPr lang="en-CA" sz="1800" i="1" dirty="0" smtClean="0">
                <a:solidFill>
                  <a:srgbClr val="000000"/>
                </a:solidFill>
                <a:latin typeface="Helvetica" pitchFamily="34" charset="0"/>
              </a:rPr>
              <a:t>Fire or Explosion </a:t>
            </a:r>
            <a:r>
              <a:rPr lang="en-CA" sz="1800" b="0" dirty="0" smtClean="0">
                <a:solidFill>
                  <a:srgbClr val="000000"/>
                </a:solidFill>
                <a:latin typeface="Helvetica" pitchFamily="34" charset="0"/>
              </a:rPr>
              <a:t>or </a:t>
            </a:r>
            <a:r>
              <a:rPr lang="en-CA" sz="1800" i="1" dirty="0" smtClean="0">
                <a:solidFill>
                  <a:srgbClr val="000000"/>
                </a:solidFill>
                <a:latin typeface="Helvetica" pitchFamily="34" charset="0"/>
              </a:rPr>
              <a:t>Health </a:t>
            </a:r>
            <a:r>
              <a:rPr lang="en-CA" sz="1800" b="0" dirty="0" smtClean="0">
                <a:solidFill>
                  <a:srgbClr val="000000"/>
                </a:solidFill>
                <a:latin typeface="Helvetica" pitchFamily="34" charset="0"/>
              </a:rPr>
              <a:t>will appear first depending on the primary hazards of the type of substance.</a:t>
            </a:r>
            <a:endParaRPr lang="en-CA" sz="1800" b="0" dirty="0">
              <a:solidFill>
                <a:srgbClr val="000000"/>
              </a:solidFill>
              <a:latin typeface="Helvetica" pitchFamily="34" charset="0"/>
            </a:endParaRPr>
          </a:p>
        </p:txBody>
      </p:sp>
      <p:grpSp>
        <p:nvGrpSpPr>
          <p:cNvPr id="78851" name="Group 61"/>
          <p:cNvGrpSpPr>
            <a:grpSpLocks/>
          </p:cNvGrpSpPr>
          <p:nvPr/>
        </p:nvGrpSpPr>
        <p:grpSpPr bwMode="auto">
          <a:xfrm>
            <a:off x="1843200" y="1843881"/>
            <a:ext cx="5403850" cy="3889375"/>
            <a:chOff x="2968831" y="2060849"/>
            <a:chExt cx="5404724" cy="3888731"/>
          </a:xfrm>
        </p:grpSpPr>
        <p:sp>
          <p:nvSpPr>
            <p:cNvPr id="78855" name="TextBox 11"/>
            <p:cNvSpPr txBox="1">
              <a:spLocks noChangeArrowheads="1"/>
            </p:cNvSpPr>
            <p:nvPr/>
          </p:nvSpPr>
          <p:spPr bwMode="auto">
            <a:xfrm>
              <a:off x="5005574" y="2060849"/>
              <a:ext cx="1149647" cy="584032"/>
            </a:xfrm>
            <a:prstGeom prst="rect">
              <a:avLst/>
            </a:prstGeom>
            <a:solidFill>
              <a:srgbClr val="FF781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CA" sz="160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Guide              128</a:t>
              </a:r>
              <a:endParaRPr lang="en-CA" sz="1600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78856" name="TextBox 12"/>
            <p:cNvSpPr txBox="1">
              <a:spLocks noChangeArrowheads="1"/>
            </p:cNvSpPr>
            <p:nvPr/>
          </p:nvSpPr>
          <p:spPr bwMode="auto">
            <a:xfrm>
              <a:off x="2968831" y="3068621"/>
              <a:ext cx="1440234" cy="52313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CA" sz="1400" smtClean="0">
                  <a:solidFill>
                    <a:schemeClr val="bg1"/>
                  </a:solidFill>
                  <a:latin typeface="Helvetica" pitchFamily="34" charset="0"/>
                  <a:cs typeface="Arial" pitchFamily="34" charset="0"/>
                </a:rPr>
                <a:t>Potential Hazards</a:t>
              </a:r>
              <a:endParaRPr lang="en-CA" sz="1400">
                <a:solidFill>
                  <a:schemeClr val="bg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78857" name="TextBox 13"/>
            <p:cNvSpPr txBox="1">
              <a:spLocks noChangeArrowheads="1"/>
            </p:cNvSpPr>
            <p:nvPr/>
          </p:nvSpPr>
          <p:spPr bwMode="auto">
            <a:xfrm>
              <a:off x="4861074" y="3068621"/>
              <a:ext cx="1438647" cy="52313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CA" sz="1400" smtClean="0">
                  <a:solidFill>
                    <a:schemeClr val="bg1"/>
                  </a:solidFill>
                  <a:latin typeface="Helvetica" pitchFamily="34" charset="0"/>
                  <a:cs typeface="Arial" pitchFamily="34" charset="0"/>
                </a:rPr>
                <a:t>Public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CA" sz="1400" smtClean="0">
                  <a:solidFill>
                    <a:schemeClr val="bg1"/>
                  </a:solidFill>
                  <a:latin typeface="Helvetica" pitchFamily="34" charset="0"/>
                  <a:cs typeface="Arial" pitchFamily="34" charset="0"/>
                </a:rPr>
                <a:t>Safety</a:t>
              </a:r>
              <a:endParaRPr lang="en-CA" sz="1400">
                <a:solidFill>
                  <a:schemeClr val="bg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78858" name="TextBox 14"/>
            <p:cNvSpPr txBox="1">
              <a:spLocks noChangeArrowheads="1"/>
            </p:cNvSpPr>
            <p:nvPr/>
          </p:nvSpPr>
          <p:spPr bwMode="auto">
            <a:xfrm>
              <a:off x="6731632" y="3068621"/>
              <a:ext cx="1440235" cy="52313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CA" sz="1400" dirty="0" smtClean="0">
                  <a:solidFill>
                    <a:schemeClr val="bg1"/>
                  </a:solidFill>
                  <a:latin typeface="Helvetica" pitchFamily="34" charset="0"/>
                  <a:cs typeface="Arial" pitchFamily="34" charset="0"/>
                </a:rPr>
                <a:t>Emergency Response</a:t>
              </a:r>
              <a:endParaRPr lang="en-CA" sz="1400" dirty="0">
                <a:solidFill>
                  <a:schemeClr val="bg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51" name="TextBox 15"/>
            <p:cNvSpPr txBox="1">
              <a:spLocks noChangeArrowheads="1"/>
            </p:cNvSpPr>
            <p:nvPr/>
          </p:nvSpPr>
          <p:spPr bwMode="auto">
            <a:xfrm>
              <a:off x="3184766" y="3789351"/>
              <a:ext cx="1425806" cy="5231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0"/>
                </a:spcBef>
                <a:defRPr/>
              </a:pPr>
              <a:r>
                <a:rPr lang="en-CA" sz="1400" dirty="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Fire or</a:t>
              </a:r>
            </a:p>
            <a:p>
              <a:pPr algn="ctr" eaLnBrk="0" hangingPunct="0">
                <a:spcBef>
                  <a:spcPts val="0"/>
                </a:spcBef>
                <a:defRPr/>
              </a:pPr>
              <a:r>
                <a:rPr lang="en-CA" sz="1400" dirty="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 Explosion</a:t>
              </a:r>
              <a:endParaRPr lang="en-CA" sz="1400" dirty="0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52" name="TextBox 16"/>
            <p:cNvSpPr txBox="1">
              <a:spLocks noChangeArrowheads="1"/>
            </p:cNvSpPr>
            <p:nvPr/>
          </p:nvSpPr>
          <p:spPr bwMode="auto">
            <a:xfrm>
              <a:off x="3184766" y="4509658"/>
              <a:ext cx="1425806" cy="3079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CA" sz="1400" dirty="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Health</a:t>
              </a:r>
              <a:endParaRPr lang="en-CA" sz="1400" dirty="0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53" name="TextBox 17"/>
            <p:cNvSpPr txBox="1">
              <a:spLocks noChangeArrowheads="1"/>
            </p:cNvSpPr>
            <p:nvPr/>
          </p:nvSpPr>
          <p:spPr bwMode="auto">
            <a:xfrm>
              <a:off x="5077372" y="3789351"/>
              <a:ext cx="1424218" cy="5231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CA" sz="140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Primary Information</a:t>
              </a:r>
              <a:endParaRPr lang="en-CA" sz="1400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54" name="TextBox 18"/>
            <p:cNvSpPr txBox="1">
              <a:spLocks noChangeArrowheads="1"/>
            </p:cNvSpPr>
            <p:nvPr/>
          </p:nvSpPr>
          <p:spPr bwMode="auto">
            <a:xfrm>
              <a:off x="5077372" y="4509956"/>
              <a:ext cx="1424218" cy="5231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CA" sz="140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Protective Clothing</a:t>
              </a:r>
              <a:endParaRPr lang="en-CA" sz="1400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55" name="TextBox 19"/>
            <p:cNvSpPr txBox="1">
              <a:spLocks noChangeArrowheads="1"/>
            </p:cNvSpPr>
            <p:nvPr/>
          </p:nvSpPr>
          <p:spPr bwMode="auto">
            <a:xfrm>
              <a:off x="5077372" y="5211515"/>
              <a:ext cx="1424218" cy="7380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CA" sz="140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Evacuation</a:t>
              </a:r>
            </a:p>
            <a:p>
              <a:pPr algn="ctr" eaLnBrk="0" hangingPunct="0">
                <a:defRPr/>
              </a:pPr>
              <a:r>
                <a:rPr lang="en-CA" sz="140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- Spill</a:t>
              </a:r>
            </a:p>
            <a:p>
              <a:pPr algn="ctr" eaLnBrk="0" hangingPunct="0">
                <a:defRPr/>
              </a:pPr>
              <a:r>
                <a:rPr lang="en-CA" sz="140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 - Fire</a:t>
              </a:r>
              <a:endParaRPr lang="en-CA" sz="1400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56" name="TextBox 20"/>
            <p:cNvSpPr txBox="1">
              <a:spLocks noChangeArrowheads="1"/>
            </p:cNvSpPr>
            <p:nvPr/>
          </p:nvSpPr>
          <p:spPr bwMode="auto">
            <a:xfrm>
              <a:off x="6947749" y="3789351"/>
              <a:ext cx="1425806" cy="3079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CA" sz="140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Fire</a:t>
              </a:r>
              <a:endParaRPr lang="en-CA" sz="1400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57" name="TextBox 21"/>
            <p:cNvSpPr txBox="1">
              <a:spLocks noChangeArrowheads="1"/>
            </p:cNvSpPr>
            <p:nvPr/>
          </p:nvSpPr>
          <p:spPr bwMode="auto">
            <a:xfrm>
              <a:off x="6947749" y="4294092"/>
              <a:ext cx="1425806" cy="5231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0"/>
                </a:spcBef>
                <a:defRPr/>
              </a:pPr>
              <a:r>
                <a:rPr lang="en-CA" sz="140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Spill or</a:t>
              </a:r>
            </a:p>
            <a:p>
              <a:pPr algn="ctr" eaLnBrk="0" hangingPunct="0">
                <a:spcBef>
                  <a:spcPts val="0"/>
                </a:spcBef>
                <a:defRPr/>
              </a:pPr>
              <a:r>
                <a:rPr lang="en-CA" sz="140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Leak</a:t>
              </a:r>
              <a:endParaRPr lang="en-CA" sz="1400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sp>
          <p:nvSpPr>
            <p:cNvPr id="61458" name="TextBox 22"/>
            <p:cNvSpPr txBox="1">
              <a:spLocks noChangeArrowheads="1"/>
            </p:cNvSpPr>
            <p:nvPr/>
          </p:nvSpPr>
          <p:spPr bwMode="auto">
            <a:xfrm>
              <a:off x="6947749" y="5013110"/>
              <a:ext cx="1425806" cy="3079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CA" sz="1400" smtClean="0">
                  <a:solidFill>
                    <a:schemeClr val="tx1"/>
                  </a:solidFill>
                  <a:latin typeface="Helvetica" pitchFamily="34" charset="0"/>
                  <a:cs typeface="Arial" pitchFamily="34" charset="0"/>
                </a:rPr>
                <a:t>First Aid</a:t>
              </a:r>
              <a:endParaRPr lang="en-CA" sz="1400">
                <a:solidFill>
                  <a:schemeClr val="tx1"/>
                </a:solidFill>
                <a:latin typeface="Helvetica" pitchFamily="34" charset="0"/>
                <a:cs typeface="Arial" pitchFamily="34" charset="0"/>
              </a:endParaRPr>
            </a:p>
          </p:txBody>
        </p:sp>
        <p:cxnSp>
          <p:nvCxnSpPr>
            <p:cNvPr id="78867" name="Elbow Connector 24"/>
            <p:cNvCxnSpPr>
              <a:cxnSpLocks noChangeShapeType="1"/>
              <a:stCxn id="78855" idx="2"/>
              <a:endCxn id="78857" idx="0"/>
            </p:cNvCxnSpPr>
            <p:nvPr/>
          </p:nvCxnSpPr>
          <p:spPr bwMode="auto">
            <a:xfrm rot="5400000">
              <a:off x="5368528" y="2856751"/>
              <a:ext cx="423740" cy="1"/>
            </a:xfrm>
            <a:prstGeom prst="bentConnector3">
              <a:avLst>
                <a:gd name="adj1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868" name="Elbow Connector 35"/>
            <p:cNvCxnSpPr>
              <a:cxnSpLocks noChangeShapeType="1"/>
              <a:stCxn id="78856" idx="0"/>
              <a:endCxn id="78858" idx="0"/>
            </p:cNvCxnSpPr>
            <p:nvPr/>
          </p:nvCxnSpPr>
          <p:spPr bwMode="auto">
            <a:xfrm rot="5400000" flipH="1" flipV="1">
              <a:off x="5570351" y="1187221"/>
              <a:ext cx="12698" cy="3762801"/>
            </a:xfrm>
            <a:prstGeom prst="bentConnector3">
              <a:avLst>
                <a:gd name="adj1" fmla="val 180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869" name="Elbow Connector 38"/>
            <p:cNvCxnSpPr>
              <a:cxnSpLocks noChangeShapeType="1"/>
              <a:endCxn id="61451" idx="1"/>
            </p:cNvCxnSpPr>
            <p:nvPr/>
          </p:nvCxnSpPr>
          <p:spPr bwMode="auto">
            <a:xfrm rot="16200000" flipH="1">
              <a:off x="2801838" y="3667989"/>
              <a:ext cx="621931" cy="143925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870" name="Elbow Connector 44"/>
            <p:cNvCxnSpPr>
              <a:cxnSpLocks noChangeShapeType="1"/>
              <a:endCxn id="61452" idx="1"/>
            </p:cNvCxnSpPr>
            <p:nvPr/>
          </p:nvCxnSpPr>
          <p:spPr bwMode="auto">
            <a:xfrm rot="16200000" flipH="1">
              <a:off x="2351899" y="3831007"/>
              <a:ext cx="1521827" cy="143946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871" name="Elbow Connector 47"/>
            <p:cNvCxnSpPr>
              <a:cxnSpLocks noChangeShapeType="1"/>
              <a:endCxn id="61453" idx="1"/>
            </p:cNvCxnSpPr>
            <p:nvPr/>
          </p:nvCxnSpPr>
          <p:spPr bwMode="auto">
            <a:xfrm rot="16200000" flipH="1">
              <a:off x="4693747" y="3667291"/>
              <a:ext cx="621920" cy="145331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872" name="Shape 51"/>
            <p:cNvCxnSpPr>
              <a:cxnSpLocks noChangeShapeType="1"/>
              <a:endCxn id="61454" idx="1"/>
            </p:cNvCxnSpPr>
            <p:nvPr/>
          </p:nvCxnSpPr>
          <p:spPr bwMode="auto">
            <a:xfrm rot="16200000" flipH="1">
              <a:off x="4297439" y="3991589"/>
              <a:ext cx="1414533" cy="145334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873" name="Shape 53"/>
            <p:cNvCxnSpPr>
              <a:cxnSpLocks noChangeShapeType="1"/>
              <a:endCxn id="61455" idx="1"/>
            </p:cNvCxnSpPr>
            <p:nvPr/>
          </p:nvCxnSpPr>
          <p:spPr bwMode="auto">
            <a:xfrm rot="16200000" flipH="1">
              <a:off x="3847554" y="4350879"/>
              <a:ext cx="2313961" cy="144989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874" name="Shape 55"/>
            <p:cNvCxnSpPr>
              <a:cxnSpLocks noChangeShapeType="1"/>
              <a:endCxn id="61456" idx="1"/>
            </p:cNvCxnSpPr>
            <p:nvPr/>
          </p:nvCxnSpPr>
          <p:spPr bwMode="auto">
            <a:xfrm rot="16200000" flipH="1">
              <a:off x="6618587" y="3614083"/>
              <a:ext cx="514082" cy="143916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875" name="Shape 58"/>
            <p:cNvCxnSpPr>
              <a:cxnSpLocks noChangeShapeType="1"/>
              <a:endCxn id="61457" idx="1"/>
            </p:cNvCxnSpPr>
            <p:nvPr/>
          </p:nvCxnSpPr>
          <p:spPr bwMode="auto">
            <a:xfrm rot="16200000" flipH="1">
              <a:off x="6240370" y="3848278"/>
              <a:ext cx="1270679" cy="144081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8876" name="Shape 60"/>
            <p:cNvCxnSpPr>
              <a:cxnSpLocks noChangeShapeType="1"/>
              <a:endCxn id="61458" idx="1"/>
            </p:cNvCxnSpPr>
            <p:nvPr/>
          </p:nvCxnSpPr>
          <p:spPr bwMode="auto">
            <a:xfrm rot="16200000" flipH="1">
              <a:off x="5862816" y="4081821"/>
              <a:ext cx="2025623" cy="143919"/>
            </a:xfrm>
            <a:prstGeom prst="bentConnector2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8852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5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smtClean="0">
                <a:solidFill>
                  <a:schemeClr val="tx1"/>
                </a:solidFill>
              </a:rPr>
              <a:t>	</a:t>
            </a:r>
            <a:r>
              <a:rPr lang="en-CA" sz="36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</a:t>
            </a:r>
            <a:r>
              <a:rPr lang="en-CA" sz="3600" cap="none" smtClean="0">
                <a:solidFill>
                  <a:schemeClr val="tx1"/>
                </a:solidFill>
              </a:rPr>
              <a:t> Section</a:t>
            </a:r>
            <a:endParaRPr lang="en-CA" sz="360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7CBB1-ABCE-440F-978C-940B326ADAA2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1027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229600" cy="41148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CA" dirty="0" smtClean="0"/>
              <a:t>The </a:t>
            </a:r>
            <a:r>
              <a:rPr lang="en-CA" b="1" i="1" dirty="0" smtClean="0"/>
              <a:t>Public Safety </a:t>
            </a:r>
            <a:r>
              <a:rPr lang="en-CA" dirty="0" smtClean="0"/>
              <a:t>section provides: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dirty="0" smtClean="0"/>
              <a:t>A suggested isolation area, as an </a:t>
            </a:r>
            <a:r>
              <a:rPr lang="en-CA" sz="2000" u="sng" dirty="0" smtClean="0"/>
              <a:t>immediate</a:t>
            </a:r>
            <a:r>
              <a:rPr lang="en-CA" sz="2000" dirty="0" smtClean="0"/>
              <a:t> precautionary measure, irrespectively of the quantity involved.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24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CA" dirty="0" smtClean="0"/>
              <a:t>The </a:t>
            </a:r>
            <a:r>
              <a:rPr lang="en-CA" b="1" i="1" dirty="0" smtClean="0"/>
              <a:t>Evacuation </a:t>
            </a:r>
            <a:r>
              <a:rPr lang="en-CA" dirty="0" smtClean="0"/>
              <a:t>subsection provides: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2000" dirty="0" smtClean="0"/>
          </a:p>
          <a:p>
            <a:pPr marL="684450" lvl="1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dirty="0" smtClean="0"/>
              <a:t>A suggested evacuation perimeter for large spill or fire situations AND/OR </a:t>
            </a:r>
          </a:p>
          <a:p>
            <a:pPr marL="684450" lvl="1" indent="-28440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sz="2000" dirty="0" smtClean="0"/>
              <a:t>The reference to </a:t>
            </a:r>
            <a:r>
              <a:rPr lang="en-CA" sz="2000" b="1" kern="1200" dirty="0" smtClean="0">
                <a:solidFill>
                  <a:srgbClr val="00CC00"/>
                </a:solidFill>
                <a:effectLst>
                  <a:outerShdw blurRad="38100" dist="38100" dir="2700000" algn="ctr" rotWithShape="0">
                    <a:prstClr val="black"/>
                  </a:outerShdw>
                </a:effectLst>
                <a:ea typeface="+mn-ea"/>
                <a:cs typeface="+mn-cs"/>
              </a:rPr>
              <a:t>Table 1</a:t>
            </a:r>
            <a:r>
              <a:rPr lang="en-CA" sz="2000" dirty="0" smtClean="0"/>
              <a:t> - Initial Isolation and Protective Action Distances (</a:t>
            </a:r>
            <a:r>
              <a:rPr lang="en-CA" sz="2000" b="1" kern="1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 </a:t>
            </a:r>
            <a:r>
              <a:rPr lang="en-CA" sz="2000" dirty="0" smtClean="0"/>
              <a:t>section).</a:t>
            </a:r>
            <a:endParaRPr lang="en-CA" sz="2000" dirty="0"/>
          </a:p>
        </p:txBody>
      </p:sp>
      <p:sp>
        <p:nvSpPr>
          <p:cNvPr id="79875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fr-CA" sz="3600" dirty="0" smtClean="0">
                <a:solidFill>
                  <a:schemeClr val="tx1"/>
                </a:solidFill>
              </a:rPr>
              <a:t>	</a:t>
            </a:r>
            <a:r>
              <a:rPr lang="fr-CA" sz="3600" kern="1200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</a:t>
            </a:r>
            <a:r>
              <a:rPr lang="fr-CA" sz="3600" cap="none" dirty="0" smtClean="0">
                <a:solidFill>
                  <a:schemeClr val="tx1"/>
                </a:solidFill>
              </a:rPr>
              <a:t> Section</a:t>
            </a: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BBF14-4B8A-428D-9BF9-C6F31A272E42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dirty="0" smtClean="0">
                <a:solidFill>
                  <a:schemeClr val="tx1"/>
                </a:solidFill>
              </a:rPr>
              <a:t>	ERG2012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5B269-8B7D-4CB2-8FFC-278713661903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60000" y="1548000"/>
            <a:ext cx="838846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2800" b="0" kern="0" dirty="0" smtClean="0">
                <a:solidFill>
                  <a:prstClr val="black"/>
                </a:solidFill>
                <a:latin typeface="Helvetica" pitchFamily="34" charset="0"/>
                <a:ea typeface="ＭＳ Ｐゴシック"/>
              </a:rPr>
              <a:t>The </a:t>
            </a:r>
            <a:r>
              <a:rPr lang="en-CA" sz="2800" i="1" kern="0" dirty="0" smtClean="0">
                <a:solidFill>
                  <a:prstClr val="black"/>
                </a:solidFill>
                <a:latin typeface="Helvetica" pitchFamily="34" charset="0"/>
                <a:ea typeface="ＭＳ Ｐゴシック"/>
              </a:rPr>
              <a:t>Emergency Response Guidebook 2012 (ERG2012) </a:t>
            </a:r>
            <a:r>
              <a:rPr lang="en-CA" sz="2800" b="0" kern="0" dirty="0" smtClean="0">
                <a:solidFill>
                  <a:prstClr val="black"/>
                </a:solidFill>
                <a:latin typeface="Helvetica" pitchFamily="34" charset="0"/>
                <a:ea typeface="ＭＳ Ｐゴシック"/>
              </a:rPr>
              <a:t>is primarily a guide to aid first responders in quickly identifying the specific or generic hazards of the material(s) involved in the incident, and protecting themselves and the general public during the </a:t>
            </a:r>
            <a:r>
              <a:rPr lang="en-C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Helvetica" pitchFamily="34" charset="0"/>
                <a:ea typeface="ＭＳ Ｐゴシック"/>
              </a:rPr>
              <a:t>initial response phase </a:t>
            </a:r>
            <a:r>
              <a:rPr lang="en-CA" sz="2800" b="0" kern="0" dirty="0" smtClean="0">
                <a:solidFill>
                  <a:prstClr val="black"/>
                </a:solidFill>
                <a:latin typeface="Helvetica" pitchFamily="34" charset="0"/>
                <a:ea typeface="ＭＳ Ｐゴシック"/>
              </a:rPr>
              <a:t>of the incident.</a:t>
            </a:r>
          </a:p>
          <a:p>
            <a:pPr>
              <a:defRPr/>
            </a:pPr>
            <a:endParaRPr lang="en-CA" sz="2800" b="0" kern="0" dirty="0" smtClean="0">
              <a:solidFill>
                <a:prstClr val="black"/>
              </a:solidFill>
              <a:latin typeface="Helvetica" pitchFamily="34" charset="0"/>
              <a:ea typeface="ＭＳ Ｐゴシック"/>
            </a:endParaRPr>
          </a:p>
          <a:p>
            <a:pPr>
              <a:defRPr/>
            </a:pPr>
            <a:r>
              <a:rPr lang="en-CA" sz="2800" kern="0" dirty="0" smtClean="0">
                <a:solidFill>
                  <a:srgbClr val="FF0000"/>
                </a:solidFill>
                <a:latin typeface="Helvetica" pitchFamily="34" charset="0"/>
                <a:ea typeface="ＭＳ Ｐゴシック"/>
              </a:rPr>
              <a:t>Before an emergency – become familiar with this guidebook!</a:t>
            </a:r>
            <a:endParaRPr lang="en-CA" dirty="0">
              <a:solidFill>
                <a:srgbClr val="FF00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914400" y="3357563"/>
            <a:ext cx="7772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33363" indent="-23336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CA" sz="1400" b="0" smtClean="0">
              <a:solidFill>
                <a:schemeClr val="tx1"/>
              </a:solidFill>
              <a:latin typeface="Helvetica" pitchFamily="34" charset="0"/>
            </a:endParaRPr>
          </a:p>
          <a:p>
            <a:pPr marL="233363" indent="-233363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CA" i="1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60000" y="1548000"/>
            <a:ext cx="8388464" cy="41132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lvl="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CA" sz="28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In the </a:t>
            </a:r>
            <a:r>
              <a:rPr lang="en-CA" sz="2800" kern="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</a:rPr>
              <a:t>YELLOW </a:t>
            </a:r>
            <a:r>
              <a:rPr lang="en-CA" sz="28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and </a:t>
            </a:r>
            <a:r>
              <a:rPr lang="en-CA" sz="2800" dirty="0" smtClean="0">
                <a:solidFill>
                  <a:srgbClr val="0000FF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Helvetica" pitchFamily="34" charset="0"/>
                <a:ea typeface="ＭＳ Ｐゴシック"/>
              </a:rPr>
              <a:t>BLUE </a:t>
            </a:r>
            <a:r>
              <a:rPr lang="en-CA" sz="28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sections, if the substance is </a:t>
            </a:r>
            <a:r>
              <a:rPr lang="en-CA" sz="2800" b="0" u="sng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not highlighted</a:t>
            </a:r>
            <a:r>
              <a:rPr lang="en-CA" sz="28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 in </a:t>
            </a:r>
            <a:r>
              <a:rPr lang="en-CA" sz="28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</a:rPr>
              <a:t>GREEN</a:t>
            </a:r>
            <a:r>
              <a:rPr lang="en-CA" sz="28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:</a:t>
            </a:r>
          </a:p>
          <a:p>
            <a:pPr marL="233363" indent="-233363"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endParaRPr lang="en-CA" b="0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233363" indent="-23336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Use the distances suggested in the </a:t>
            </a:r>
            <a:r>
              <a:rPr lang="en-CA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ORANGE 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section:</a:t>
            </a:r>
          </a:p>
          <a:p>
            <a:pPr marL="690563" lvl="1" indent="-233363" eaLnBrk="0" hangingPunct="0">
              <a:lnSpc>
                <a:spcPct val="90000"/>
              </a:lnSpc>
              <a:spcBef>
                <a:spcPct val="20000"/>
              </a:spcBef>
            </a:pPr>
            <a:endParaRPr lang="en-CA" sz="2000" b="0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690563" lvl="1" indent="-23336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Isolate the area in all directions, as an immediate precautionary measure, to the minimum distance suggested under </a:t>
            </a:r>
            <a:r>
              <a:rPr lang="en-CA" sz="2000" i="1" dirty="0" smtClean="0">
                <a:solidFill>
                  <a:schemeClr val="tx1"/>
                </a:solidFill>
                <a:latin typeface="Helvetica" pitchFamily="34" charset="0"/>
              </a:rPr>
              <a:t>Public Safety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, and increase the zone if needed;</a:t>
            </a:r>
          </a:p>
          <a:p>
            <a:pPr marL="690563" lvl="1" indent="-23336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CA" sz="2000" b="0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690563" lvl="1" indent="-233363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Consider the evacuation distances suggested in the subsection </a:t>
            </a:r>
            <a:r>
              <a:rPr lang="en-CA" sz="2000" i="1" dirty="0" smtClean="0">
                <a:solidFill>
                  <a:schemeClr val="tx1"/>
                </a:solidFill>
                <a:latin typeface="Helvetica" pitchFamily="34" charset="0"/>
              </a:rPr>
              <a:t>Evacuation – Spill / Fire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.</a:t>
            </a:r>
          </a:p>
          <a:p>
            <a:pPr marL="233363" indent="-23336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CA" sz="1600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80901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8964613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dirty="0" smtClean="0">
                <a:solidFill>
                  <a:schemeClr val="tx1"/>
                </a:solidFill>
              </a:rPr>
              <a:t>	</a:t>
            </a:r>
            <a:r>
              <a:rPr lang="en-CA" sz="3600" cap="none" dirty="0" smtClean="0">
                <a:solidFill>
                  <a:schemeClr val="tx1"/>
                </a:solidFill>
              </a:rPr>
              <a:t>Isolation Distances / Evacuation</a:t>
            </a:r>
            <a:endParaRPr lang="en-CA" sz="3600" cap="none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742E5-EAFE-41A6-9704-3CB1F9F673EC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458200" cy="3926160"/>
          </a:xfrm>
        </p:spPr>
        <p:txBody>
          <a:bodyPr lIns="90488" tIns="44450" rIns="90488" bIns="44450"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CA" dirty="0" smtClean="0">
                <a:solidFill>
                  <a:prstClr val="black"/>
                </a:solidFill>
              </a:rPr>
              <a:t>In the </a:t>
            </a:r>
            <a:r>
              <a:rPr lang="en-CA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</a:t>
            </a:r>
            <a:r>
              <a:rPr lang="en-CA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CA" dirty="0" smtClean="0">
                <a:solidFill>
                  <a:prstClr val="black"/>
                </a:solidFill>
              </a:rPr>
              <a:t>and </a:t>
            </a:r>
            <a:r>
              <a:rPr lang="en-CA" b="1" dirty="0" smtClean="0">
                <a:solidFill>
                  <a:srgbClr val="0000FF"/>
                </a:solidFill>
                <a:effectLst>
                  <a:outerShdw blurRad="38100" dist="38100" dir="2700000" algn="tl">
                    <a:prstClr val="black"/>
                  </a:outerShdw>
                </a:effectLst>
                <a:ea typeface="ＭＳ Ｐゴシック"/>
              </a:rPr>
              <a:t>BLUE</a:t>
            </a:r>
            <a:r>
              <a:rPr lang="en-CA" dirty="0" smtClean="0">
                <a:solidFill>
                  <a:srgbClr val="0000FF"/>
                </a:solidFill>
                <a:effectLst>
                  <a:outerShdw blurRad="38100" dist="38100" dir="2700000" algn="tl">
                    <a:prstClr val="black"/>
                  </a:outerShdw>
                </a:effectLst>
                <a:ea typeface="ＭＳ Ｐゴシック"/>
              </a:rPr>
              <a:t> </a:t>
            </a:r>
            <a:r>
              <a:rPr lang="en-CA" dirty="0" smtClean="0">
                <a:solidFill>
                  <a:prstClr val="black"/>
                </a:solidFill>
              </a:rPr>
              <a:t>sections, if the substance is </a:t>
            </a:r>
            <a:r>
              <a:rPr lang="en-CA" u="sng" dirty="0" smtClean="0">
                <a:solidFill>
                  <a:prstClr val="black"/>
                </a:solidFill>
              </a:rPr>
              <a:t>highlighted</a:t>
            </a:r>
            <a:r>
              <a:rPr lang="en-CA" dirty="0" smtClean="0">
                <a:solidFill>
                  <a:prstClr val="black"/>
                </a:solidFill>
              </a:rPr>
              <a:t> in </a:t>
            </a:r>
            <a:r>
              <a:rPr lang="en-CA" b="1" kern="1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GREEN</a:t>
            </a:r>
            <a:r>
              <a:rPr lang="en-CA" kern="1200" dirty="0" smtClean="0">
                <a:solidFill>
                  <a:prstClr val="black"/>
                </a:solidFill>
                <a:ea typeface="+mn-ea"/>
                <a:cs typeface="+mn-cs"/>
              </a:rPr>
              <a:t>:</a:t>
            </a:r>
          </a:p>
          <a:p>
            <a:pPr marL="233363" indent="-233363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1400" dirty="0" smtClean="0"/>
          </a:p>
          <a:p>
            <a:pPr marL="684450" lvl="1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b="1" kern="1200" dirty="0" smtClean="0"/>
              <a:t>IF THERE IS NO FIRE:</a:t>
            </a:r>
          </a:p>
          <a:p>
            <a:pPr marL="1084500" lvl="2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kern="1200" dirty="0" smtClean="0"/>
              <a:t>Go directly to </a:t>
            </a:r>
            <a:r>
              <a:rPr lang="en-CA" sz="2000" b="1" kern="1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0" charset="-128"/>
                <a:cs typeface="+mn-cs"/>
              </a:rPr>
              <a:t>Table 1</a:t>
            </a:r>
            <a:r>
              <a:rPr lang="en-CA" sz="2000" kern="1200" dirty="0" smtClean="0"/>
              <a:t> (</a:t>
            </a:r>
            <a:r>
              <a:rPr lang="en-CA" sz="2000" b="1" kern="1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0" charset="-128"/>
                <a:cs typeface="+mn-cs"/>
              </a:rPr>
              <a:t>GREEN</a:t>
            </a:r>
            <a:r>
              <a:rPr lang="en-CA" sz="2000" kern="1200" dirty="0" smtClean="0"/>
              <a:t>-bordered pages)</a:t>
            </a:r>
          </a:p>
          <a:p>
            <a:pPr marL="1084500" lvl="2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kern="1200" dirty="0" smtClean="0"/>
              <a:t>Look up the ID number and name of material</a:t>
            </a:r>
          </a:p>
          <a:p>
            <a:pPr marL="1084500" lvl="2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kern="1200" dirty="0" smtClean="0"/>
              <a:t>Identify initial isolation and protective action distances</a:t>
            </a:r>
          </a:p>
          <a:p>
            <a:pPr marL="1084500" lvl="2" indent="-284400">
              <a:lnSpc>
                <a:spcPct val="90000"/>
              </a:lnSpc>
              <a:buNone/>
              <a:defRPr/>
            </a:pPr>
            <a:endParaRPr lang="en-CA" sz="2000" kern="1200" dirty="0" smtClean="0"/>
          </a:p>
          <a:p>
            <a:pPr marL="684450" lvl="1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b="1" kern="1200" dirty="0" smtClean="0"/>
              <a:t>IF THERE IS A FIRE or A FIRE IS INVOLVED:</a:t>
            </a:r>
          </a:p>
          <a:p>
            <a:pPr marL="1084500" lvl="2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kern="1200" dirty="0" smtClean="0"/>
              <a:t>Also consult the assigned </a:t>
            </a:r>
            <a:r>
              <a:rPr lang="en-CA" sz="2000" b="1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</a:t>
            </a:r>
            <a:r>
              <a:rPr lang="en-CA" sz="2000" dirty="0" smtClean="0"/>
              <a:t> guide</a:t>
            </a:r>
          </a:p>
          <a:p>
            <a:pPr marL="1084500" lvl="2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dirty="0" smtClean="0"/>
              <a:t>If applicable, apply the evacuation information shown under the</a:t>
            </a:r>
            <a:r>
              <a:rPr lang="en-CA" sz="2000" b="1" i="1" dirty="0" smtClean="0"/>
              <a:t> Public Safety</a:t>
            </a:r>
            <a:r>
              <a:rPr lang="en-CA" sz="2000" dirty="0" smtClean="0"/>
              <a:t> section</a:t>
            </a:r>
            <a:endParaRPr lang="en-CA" b="1" i="1" dirty="0" smtClean="0"/>
          </a:p>
          <a:p>
            <a:pPr marL="284400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CA" sz="2400" dirty="0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533400" y="1600200"/>
            <a:ext cx="84582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CA" sz="2800" b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81924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9CF46-2C0B-4A09-9F37-CE92F221EAE6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8964613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dirty="0" smtClean="0">
                <a:solidFill>
                  <a:schemeClr val="tx1"/>
                </a:solidFill>
              </a:rPr>
              <a:t>	</a:t>
            </a:r>
            <a:r>
              <a:rPr lang="en-CA" sz="3600" cap="none" dirty="0" smtClean="0">
                <a:solidFill>
                  <a:schemeClr val="tx1"/>
                </a:solidFill>
              </a:rPr>
              <a:t>Isolation Distances / Evacuation</a:t>
            </a:r>
            <a:endParaRPr lang="en-CA" sz="3600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7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88464" cy="4761320"/>
          </a:xfrm>
        </p:spPr>
        <p:txBody>
          <a:bodyPr lIns="90488" tIns="44450" rIns="90488" bIns="44450"/>
          <a:lstStyle/>
          <a:p>
            <a:pPr marL="284400" indent="-284400">
              <a:lnSpc>
                <a:spcPct val="90000"/>
              </a:lnSpc>
              <a:buNone/>
              <a:defRPr/>
            </a:pPr>
            <a:r>
              <a:rPr lang="en-CA" dirty="0" smtClean="0">
                <a:cs typeface="+mn-cs"/>
              </a:rPr>
              <a:t>This section contains the following tables:</a:t>
            </a:r>
          </a:p>
          <a:p>
            <a:pPr marL="284400" indent="-284400">
              <a:lnSpc>
                <a:spcPct val="90000"/>
              </a:lnSpc>
              <a:buNone/>
              <a:defRPr/>
            </a:pPr>
            <a:r>
              <a:rPr lang="en-CA" sz="2400" dirty="0" smtClean="0">
                <a:cs typeface="+mn-cs"/>
              </a:rPr>
              <a:t> </a:t>
            </a:r>
          </a:p>
          <a:p>
            <a:pPr marL="284400" indent="-284400">
              <a:lnSpc>
                <a:spcPct val="90000"/>
              </a:lnSpc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CA" sz="2400" b="1" kern="1200" dirty="0" smtClean="0">
                <a:ea typeface="+mn-ea"/>
                <a:cs typeface="+mn-cs"/>
              </a:rPr>
              <a:t> </a:t>
            </a:r>
            <a:r>
              <a:rPr lang="en-CA" sz="2400" b="1" kern="1200" dirty="0" smtClean="0">
                <a:solidFill>
                  <a:srgbClr val="33CC33"/>
                </a:solidFill>
                <a:effectLst>
                  <a:outerShdw blurRad="38100" dist="38100" dir="2700000" algn="ctr" rotWithShape="0">
                    <a:prstClr val="black"/>
                  </a:outerShdw>
                </a:effectLst>
                <a:ea typeface="+mn-ea"/>
                <a:cs typeface="+mn-cs"/>
              </a:rPr>
              <a:t>TABLE 1 </a:t>
            </a:r>
            <a:r>
              <a:rPr lang="en-CA" sz="2400" dirty="0" smtClean="0"/>
              <a:t>– Initial Isolation and Protective Action 	Distances </a:t>
            </a:r>
          </a:p>
          <a:p>
            <a:pPr marL="284400" lvl="1" indent="-28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endParaRPr lang="en-CA" dirty="0" smtClean="0"/>
          </a:p>
          <a:p>
            <a:pPr marL="284400" lvl="1" indent="-28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CA" dirty="0" smtClean="0"/>
              <a:t> </a:t>
            </a:r>
            <a:r>
              <a:rPr lang="en-CA" b="1" kern="1200" dirty="0" smtClean="0">
                <a:solidFill>
                  <a:srgbClr val="33CC33"/>
                </a:solidFill>
                <a:effectLst>
                  <a:outerShdw blurRad="38100" dist="38100" dir="2700000" algn="ctr" rotWithShape="0">
                    <a:prstClr val="black"/>
                  </a:outerShdw>
                </a:effectLst>
                <a:ea typeface="ＭＳ Ｐゴシック" pitchFamily="-110" charset="-128"/>
                <a:cs typeface="+mn-cs"/>
              </a:rPr>
              <a:t>TABLE 2</a:t>
            </a:r>
            <a:r>
              <a:rPr lang="en-CA" b="1" dirty="0" smtClean="0">
                <a:solidFill>
                  <a:srgbClr val="03B604"/>
                </a:solidFill>
              </a:rPr>
              <a:t> </a:t>
            </a:r>
            <a:r>
              <a:rPr lang="en-CA" dirty="0" smtClean="0"/>
              <a:t>– Water-Reactive Materials which Produce 	Toxic Gases </a:t>
            </a:r>
          </a:p>
          <a:p>
            <a:pPr marL="284400" lvl="1" indent="-28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endParaRPr lang="en-CA" dirty="0" smtClean="0"/>
          </a:p>
          <a:p>
            <a:pPr marL="284400" lvl="1" indent="-28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en-CA" dirty="0" smtClean="0"/>
              <a:t> </a:t>
            </a:r>
            <a:r>
              <a:rPr lang="en-CA" b="1" kern="1200" dirty="0" smtClean="0">
                <a:solidFill>
                  <a:srgbClr val="33CC33"/>
                </a:solidFill>
                <a:effectLst>
                  <a:outerShdw blurRad="38100" dist="38100" dir="2700000" algn="ctr" rotWithShape="0">
                    <a:prstClr val="black"/>
                  </a:outerShdw>
                </a:effectLst>
                <a:ea typeface="ＭＳ Ｐゴシック" pitchFamily="-110" charset="-128"/>
                <a:cs typeface="+mn-cs"/>
              </a:rPr>
              <a:t>TABLE 3 </a:t>
            </a:r>
            <a:r>
              <a:rPr lang="en-CA" dirty="0" smtClean="0"/>
              <a:t>– Initial Isolation and Protective Action 	Distances for Different Quantities of Six Common TIH 	Gases</a:t>
            </a:r>
            <a:endParaRPr lang="en-CA" dirty="0"/>
          </a:p>
        </p:txBody>
      </p:sp>
      <p:sp>
        <p:nvSpPr>
          <p:cNvPr id="82947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smtClean="0">
                <a:solidFill>
                  <a:schemeClr val="tx1"/>
                </a:solidFill>
              </a:rPr>
              <a:t>	</a:t>
            </a:r>
            <a:r>
              <a:rPr lang="en-CA" sz="3600" kern="1200" cap="none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 </a:t>
            </a:r>
            <a:r>
              <a:rPr lang="en-CA" sz="3600" cap="none" smtClean="0">
                <a:solidFill>
                  <a:schemeClr val="tx1"/>
                </a:solidFill>
              </a:rPr>
              <a:t>Section</a:t>
            </a:r>
            <a:endParaRPr lang="en-CA" sz="36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39A12-FBA9-4DDA-845A-B69511513B07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7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16456" cy="4473288"/>
          </a:xfrm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sz="2400" b="1" kern="1200" dirty="0" smtClean="0">
                <a:solidFill>
                  <a:srgbClr val="00CC00"/>
                </a:solidFill>
                <a:effectLst>
                  <a:outerShdw blurRad="38100" dist="38100" dir="2700000" algn="ctr" rotWithShape="0">
                    <a:prstClr val="black"/>
                  </a:outerShdw>
                </a:effectLst>
              </a:rPr>
              <a:t>TABLE 1</a:t>
            </a:r>
            <a:r>
              <a:rPr lang="en-CA" sz="24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CA" sz="2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Initial Isolation and Protective Action Distances </a:t>
            </a:r>
            <a:r>
              <a:rPr lang="en-CA" sz="2400" dirty="0" smtClean="0"/>
              <a:t>suggests distances useful to protect people from vapours resulting from spills involving dangerous goods that are considered :</a:t>
            </a:r>
          </a:p>
          <a:p>
            <a:pPr marL="741600" lvl="1" indent="-2844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/>
              <a:t>toxic by inhalation (TIH),</a:t>
            </a:r>
          </a:p>
          <a:p>
            <a:pPr marL="741600" lvl="1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dirty="0" smtClean="0"/>
              <a:t>chemical warfare agents and</a:t>
            </a:r>
          </a:p>
          <a:p>
            <a:pPr marL="741600" lvl="1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dirty="0" smtClean="0"/>
              <a:t>materials that produce toxic gases upon contact with water. </a:t>
            </a:r>
          </a:p>
          <a:p>
            <a:pPr marL="1427163" lvl="2" indent="-458788">
              <a:lnSpc>
                <a:spcPct val="90000"/>
              </a:lnSpc>
              <a:buFontTx/>
              <a:buNone/>
              <a:defRPr/>
            </a:pPr>
            <a:endParaRPr lang="en-CA" sz="1600" dirty="0" smtClean="0"/>
          </a:p>
          <a:p>
            <a:pPr marL="0" lvl="1" indent="0">
              <a:lnSpc>
                <a:spcPct val="90000"/>
              </a:lnSpc>
              <a:buFontTx/>
              <a:buNone/>
              <a:defRPr/>
            </a:pPr>
            <a:r>
              <a:rPr lang="en-CA" dirty="0" smtClean="0">
                <a:solidFill>
                  <a:srgbClr val="000000"/>
                </a:solidFill>
              </a:rPr>
              <a:t>In this table, the substances are presented in </a:t>
            </a:r>
            <a:r>
              <a:rPr lang="en-CA" u="sng" dirty="0" smtClean="0">
                <a:solidFill>
                  <a:srgbClr val="000000"/>
                </a:solidFill>
              </a:rPr>
              <a:t>numerical order</a:t>
            </a:r>
            <a:r>
              <a:rPr lang="en-CA" dirty="0" smtClean="0">
                <a:solidFill>
                  <a:srgbClr val="000000"/>
                </a:solidFill>
              </a:rPr>
              <a:t> of their ID numbers.  An asterisk (*) next to the ID number indicates to consult </a:t>
            </a:r>
            <a:r>
              <a:rPr lang="en-CA" b="1" kern="1200" dirty="0" smtClean="0">
                <a:solidFill>
                  <a:srgbClr val="00CC00"/>
                </a:solidFill>
                <a:effectLst>
                  <a:outerShdw blurRad="38100" dist="38100" dir="2700000" algn="ctr" rotWithShape="0">
                    <a:prstClr val="black"/>
                  </a:outerShdw>
                </a:effectLst>
              </a:rPr>
              <a:t>Table 3 </a:t>
            </a:r>
            <a:r>
              <a:rPr lang="en-CA" dirty="0" smtClean="0">
                <a:solidFill>
                  <a:srgbClr val="000000"/>
                </a:solidFill>
              </a:rPr>
              <a:t>for more information.</a:t>
            </a:r>
            <a:endParaRPr lang="en-CA" dirty="0" smtClean="0"/>
          </a:p>
          <a:p>
            <a:pPr marL="1027113" lvl="1" indent="-458788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en-CA" dirty="0"/>
          </a:p>
        </p:txBody>
      </p:sp>
      <p:sp>
        <p:nvSpPr>
          <p:cNvPr id="83971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smtClean="0">
                <a:solidFill>
                  <a:schemeClr val="tx1"/>
                </a:solidFill>
              </a:rPr>
              <a:t>	</a:t>
            </a:r>
            <a:r>
              <a:rPr lang="en-CA" sz="3600" cap="none" smtClean="0">
                <a:solidFill>
                  <a:schemeClr val="tx1"/>
                </a:solidFill>
              </a:rPr>
              <a:t>Table 1</a:t>
            </a:r>
            <a:endParaRPr lang="en-CA" sz="36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5482ED-213E-4B79-A04F-9C5F427473FD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1" name="Picture 1" descr="N:\SHARED\CANUTEC WEBSITE\Power Point Training Package ERG\English\ERG2012\jpep\table 1.jpg"/>
          <p:cNvPicPr>
            <a:picLocks noChangeAspect="1" noChangeArrowheads="1"/>
          </p:cNvPicPr>
          <p:nvPr/>
        </p:nvPicPr>
        <p:blipFill>
          <a:blip r:embed="rId2" cstate="print"/>
          <a:srcRect b="7145"/>
          <a:stretch>
            <a:fillRect/>
          </a:stretch>
        </p:blipFill>
        <p:spPr bwMode="auto">
          <a:xfrm>
            <a:off x="0" y="-27384"/>
            <a:ext cx="9144000" cy="6905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460472" cy="4833328"/>
          </a:xfrm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CA" sz="2400" dirty="0" smtClean="0">
                <a:ea typeface="ＭＳ Ｐゴシック"/>
              </a:rPr>
              <a:t>This table provides, for small and large spills, the distances for:</a:t>
            </a:r>
          </a:p>
          <a:p>
            <a:pPr marL="741600" lvl="1" indent="-28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CA" sz="2000" dirty="0" smtClean="0">
                <a:ea typeface="ＭＳ Ｐゴシック"/>
              </a:rPr>
              <a:t>The Initial Isolation Zone and,</a:t>
            </a:r>
          </a:p>
          <a:p>
            <a:pPr marL="741600" lvl="1" indent="-2844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CA" sz="2000" dirty="0" smtClean="0">
                <a:ea typeface="ＭＳ Ｐゴシック"/>
              </a:rPr>
              <a:t>The suggested Protective Action Zone, </a:t>
            </a:r>
            <a:r>
              <a:rPr lang="en-CA" sz="2000" b="1" dirty="0" smtClean="0">
                <a:ea typeface="ＭＳ Ｐゴシック"/>
              </a:rPr>
              <a:t>downwind</a:t>
            </a:r>
            <a:r>
              <a:rPr lang="en-CA" sz="2000" dirty="0" smtClean="0">
                <a:ea typeface="ＭＳ Ｐゴシック"/>
              </a:rPr>
              <a:t>, for </a:t>
            </a:r>
            <a:r>
              <a:rPr lang="en-CA" sz="2000" b="1" dirty="0" smtClean="0">
                <a:ea typeface="ＭＳ Ｐゴシック"/>
              </a:rPr>
              <a:t>day</a:t>
            </a:r>
            <a:r>
              <a:rPr lang="en-CA" sz="2000" dirty="0" smtClean="0">
                <a:ea typeface="ＭＳ Ｐゴシック"/>
              </a:rPr>
              <a:t> and </a:t>
            </a:r>
            <a:r>
              <a:rPr lang="en-CA" sz="2000" b="1" dirty="0" smtClean="0">
                <a:ea typeface="ＭＳ Ｐゴシック"/>
              </a:rPr>
              <a:t>night</a:t>
            </a:r>
            <a:r>
              <a:rPr lang="en-CA" sz="2000" dirty="0" smtClean="0">
                <a:ea typeface="ＭＳ Ｐゴシック"/>
              </a:rPr>
              <a:t>.</a:t>
            </a:r>
          </a:p>
          <a:p>
            <a:pPr marL="0" lvl="1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CA" dirty="0" smtClean="0">
              <a:ea typeface="ＭＳ Ｐゴシック"/>
            </a:endParaRPr>
          </a:p>
          <a:p>
            <a:pPr marL="0" lvl="1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CA" dirty="0" smtClean="0">
                <a:ea typeface="ＭＳ Ｐゴシック"/>
              </a:rPr>
              <a:t>The distances show the areas likely to be affected during the first </a:t>
            </a:r>
            <a:r>
              <a:rPr lang="en-CA" u="sng" dirty="0" smtClean="0">
                <a:ea typeface="ＭＳ Ｐゴシック"/>
              </a:rPr>
              <a:t>30 minutes</a:t>
            </a:r>
            <a:r>
              <a:rPr lang="en-CA" dirty="0" smtClean="0">
                <a:ea typeface="ＭＳ Ｐゴシック"/>
              </a:rPr>
              <a:t> after the materials are spilled, and this distance could increase with time. </a:t>
            </a:r>
          </a:p>
          <a:p>
            <a:pPr marL="0" lvl="1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CA" dirty="0" smtClean="0"/>
          </a:p>
          <a:p>
            <a:pPr marL="0" lvl="1" indent="0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CA" dirty="0" smtClean="0"/>
              <a:t>The responders must choose a protective actions: evacuation, shelter in place or a combination of both (see page 288 of the ERG2012).</a:t>
            </a:r>
          </a:p>
        </p:txBody>
      </p:sp>
      <p:sp>
        <p:nvSpPr>
          <p:cNvPr id="86019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smtClean="0">
                <a:solidFill>
                  <a:schemeClr val="tx1"/>
                </a:solidFill>
              </a:rPr>
              <a:t>	</a:t>
            </a:r>
            <a:r>
              <a:rPr lang="en-CA" sz="3600" cap="none" smtClean="0">
                <a:solidFill>
                  <a:schemeClr val="tx1"/>
                </a:solidFill>
              </a:rPr>
              <a:t>Table 1</a:t>
            </a:r>
            <a:r>
              <a:rPr lang="en-CA" sz="3600" smtClean="0">
                <a:solidFill>
                  <a:schemeClr val="tx1"/>
                </a:solidFill>
              </a:rPr>
              <a:t> </a:t>
            </a:r>
            <a:endParaRPr lang="en-CA" sz="36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F62A7-6656-4DA4-B1F3-4D13FE05BF33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60000" y="1548000"/>
            <a:ext cx="8532480" cy="4833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20000"/>
              </a:spcBef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The definitions are as follow:</a:t>
            </a:r>
          </a:p>
          <a:p>
            <a:pPr marL="741600" lvl="1" indent="-284400" eaLnBrk="0" hangingPunct="0">
              <a:spcBef>
                <a:spcPts val="1800"/>
              </a:spcBef>
              <a:buFont typeface="Wingdings" pitchFamily="2" charset="2"/>
              <a:buChar char="§"/>
            </a:pPr>
            <a:r>
              <a:rPr lang="en-CA" sz="2000" dirty="0" smtClean="0">
                <a:solidFill>
                  <a:schemeClr val="tx1"/>
                </a:solidFill>
                <a:latin typeface="Helvetica" pitchFamily="34" charset="0"/>
              </a:rPr>
              <a:t>Small Spill: 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A spill that involves quantities that are less than 208 litres (55 U.S. Gallons) for liquids and less than 300 kilograms (660 pounds) for solids. Generally involves a single small package, a small cylinder, or a small leak from a large package. </a:t>
            </a:r>
          </a:p>
          <a:p>
            <a:pPr marL="741600" lvl="1" indent="-284400" eaLnBrk="0" hangingPunct="0">
              <a:spcBef>
                <a:spcPts val="1800"/>
              </a:spcBef>
              <a:buFont typeface="Wingdings" pitchFamily="2" charset="2"/>
              <a:buChar char="§"/>
            </a:pPr>
            <a:r>
              <a:rPr lang="en-CA" sz="2000" dirty="0" smtClean="0">
                <a:solidFill>
                  <a:schemeClr val="tx1"/>
                </a:solidFill>
                <a:latin typeface="Helvetica" pitchFamily="34" charset="0"/>
              </a:rPr>
              <a:t>Large Spill: 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A spill that involves quantities that are greater than 208 litres (55 U.S. Gallons) for liquids and greater than 300 kilograms (660 pounds) for solids. Generally involves a spill from a large package, or multiple spills from many small packages. </a:t>
            </a:r>
          </a:p>
          <a:p>
            <a:pPr marL="338138" eaLnBrk="0" fontAlgn="t" hangingPunct="0">
              <a:spcBef>
                <a:spcPct val="20000"/>
              </a:spcBef>
              <a:buFont typeface="Wingdings" pitchFamily="2" charset="2"/>
              <a:buChar char="Ø"/>
            </a:pPr>
            <a:endParaRPr lang="en-CA" sz="1000" b="0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284400" lvl="1" indent="-284400" eaLnBrk="0" fontAlgn="t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For any </a:t>
            </a:r>
            <a:r>
              <a:rPr lang="en-CA" b="0" u="sng" dirty="0" smtClean="0">
                <a:solidFill>
                  <a:schemeClr val="tx1"/>
                </a:solidFill>
                <a:latin typeface="Helvetica" pitchFamily="34" charset="0"/>
              </a:rPr>
              <a:t>intermediate quantity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, the distances would need to be estimated between the distances provided for small and large spills. </a:t>
            </a:r>
            <a:endParaRPr lang="en-CA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91139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dirty="0" smtClean="0">
                <a:solidFill>
                  <a:schemeClr val="tx1"/>
                </a:solidFill>
              </a:rPr>
              <a:t>	</a:t>
            </a:r>
            <a:r>
              <a:rPr lang="en-CA" sz="3600" cap="none" dirty="0" smtClean="0">
                <a:solidFill>
                  <a:schemeClr val="tx1"/>
                </a:solidFill>
              </a:rPr>
              <a:t>Small and large spills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048D-2C39-40B5-9822-D40DC5DFBEEE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fr-CA" sz="3600" dirty="0" smtClean="0">
                <a:solidFill>
                  <a:schemeClr val="tx1"/>
                </a:solidFill>
              </a:rPr>
              <a:t>	</a:t>
            </a:r>
            <a:r>
              <a:rPr lang="fr-CA" sz="3600" cap="none" dirty="0" smtClean="0">
                <a:solidFill>
                  <a:schemeClr val="tx1"/>
                </a:solidFill>
              </a:rPr>
              <a:t>Initial Isolation Zone</a:t>
            </a:r>
            <a:endParaRPr lang="fr-CA" sz="3600" cap="none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481AA-E0A0-4C65-A245-96E1A8EF322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87046" name="TextBox 8"/>
          <p:cNvSpPr txBox="1">
            <a:spLocks noChangeArrowheads="1"/>
          </p:cNvSpPr>
          <p:nvPr/>
        </p:nvSpPr>
        <p:spPr bwMode="auto">
          <a:xfrm>
            <a:off x="360000" y="2191504"/>
            <a:ext cx="38519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Defines an area SURROUNDING the incident in which persons may be exposed to dangerous (upwind) and life threatening (downwind) concentrations of material</a:t>
            </a:r>
            <a:r>
              <a:rPr lang="fr-CA" b="0" dirty="0" smtClean="0">
                <a:solidFill>
                  <a:schemeClr val="tx1"/>
                </a:solidFill>
                <a:latin typeface="Helvetica" pitchFamily="34" charset="0"/>
              </a:rPr>
              <a:t>.</a:t>
            </a:r>
            <a:endParaRPr lang="fr-CA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pic>
        <p:nvPicPr>
          <p:cNvPr id="325633" name="Picture 1" descr="N:\SHARED\CANUTEC WEBSITE\Power Point Training Package ERG\English\ERG2012\jpep\zon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192966" cy="3096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60000" y="1548001"/>
            <a:ext cx="8388464" cy="4761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284400" indent="-2844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Defines an area DOWNWIND from the incident in which persons may become incapacitated and unable to take protective action and/or incur serious or irreversible health effects;</a:t>
            </a:r>
          </a:p>
          <a:p>
            <a:pPr marL="284400" indent="-284400" eaLnBrk="0" hangingPunct="0">
              <a:spcBef>
                <a:spcPts val="1800"/>
              </a:spcBef>
              <a:buFont typeface="Wingdings" pitchFamily="2" charset="2"/>
              <a:buChar char="§"/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For practical purposes, the Protective Action Zone is a square, whose length and width are the same as the downwind distance shown in </a:t>
            </a:r>
            <a:r>
              <a:rPr lang="en-CA" dirty="0" smtClean="0">
                <a:solidFill>
                  <a:srgbClr val="00CC00"/>
                </a:solidFill>
                <a:effectLst>
                  <a:outerShdw blurRad="38100" dist="38100" dir="2700000" algn="ctr" rotWithShape="0">
                    <a:prstClr val="black"/>
                  </a:outerShdw>
                </a:effectLst>
                <a:latin typeface="Helvetica" pitchFamily="34" charset="0"/>
                <a:ea typeface="ＭＳ Ｐゴシック" charset="-128"/>
                <a:cs typeface="Helvetica" pitchFamily="34" charset="0"/>
              </a:rPr>
              <a:t>Table 1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 (see diagram in the following page);</a:t>
            </a:r>
            <a:endParaRPr lang="en-CA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88067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smtClean="0">
                <a:solidFill>
                  <a:schemeClr val="tx1"/>
                </a:solidFill>
              </a:rPr>
              <a:t>	</a:t>
            </a:r>
            <a:r>
              <a:rPr lang="en-CA" sz="3600" cap="none" smtClean="0">
                <a:solidFill>
                  <a:schemeClr val="tx1"/>
                </a:solidFill>
              </a:rPr>
              <a:t>Protective Action Zone</a:t>
            </a:r>
            <a:endParaRPr lang="en-CA" sz="3600" cap="none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771FF-1FF3-4F25-AD06-BD86685587A7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360001" y="1548000"/>
            <a:ext cx="8388464" cy="1182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20000"/>
              </a:spcBef>
            </a:pPr>
            <a:r>
              <a:rPr lang="en-CA" b="0" smtClean="0">
                <a:solidFill>
                  <a:schemeClr val="tx1"/>
                </a:solidFill>
                <a:latin typeface="Helvetica" pitchFamily="34" charset="0"/>
              </a:rPr>
              <a:t>The shape of the area in which protective should be taken actions (the Protective Action Zone) is shown in the figure below.</a:t>
            </a:r>
            <a:endParaRPr lang="en-CA" b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89092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1555D-906E-49C5-B96C-6489CBD1EC46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dirty="0" smtClean="0">
                <a:solidFill>
                  <a:schemeClr val="tx1"/>
                </a:solidFill>
              </a:rPr>
              <a:t>	</a:t>
            </a:r>
            <a:r>
              <a:rPr lang="en-CA" sz="3600" cap="none" dirty="0" smtClean="0">
                <a:solidFill>
                  <a:schemeClr val="tx1"/>
                </a:solidFill>
              </a:rPr>
              <a:t>Protective Action Zone</a:t>
            </a:r>
            <a:endParaRPr lang="en-CA" sz="3600" cap="none" dirty="0">
              <a:solidFill>
                <a:schemeClr val="tx1"/>
              </a:solidFill>
            </a:endParaRPr>
          </a:p>
        </p:txBody>
      </p:sp>
      <p:pic>
        <p:nvPicPr>
          <p:cNvPr id="323585" name="Picture 1" descr="N:\SHARED\CANUTEC WEBSITE\Power Point Training Package ERG\English\ERG2012\jpep\zon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22511"/>
            <a:ext cx="6624736" cy="39748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82000" cy="4752975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CA" sz="2400" dirty="0" smtClean="0">
                <a:ea typeface="ＭＳ Ｐゴシック"/>
              </a:rPr>
              <a:t>The main sections are: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CA" sz="1600" dirty="0" smtClean="0">
              <a:ea typeface="ＭＳ Ｐゴシック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sz="2000" dirty="0" smtClean="0">
                <a:ea typeface="ＭＳ Ｐゴシック"/>
              </a:rPr>
              <a:t> Table of placards (pages 6-7)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>
                <a:ea typeface="ＭＳ Ｐゴシック"/>
              </a:rPr>
              <a:t> Railcar and Road Trailer Identification charts (pages 8-9)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>
                <a:ea typeface="ＭＳ Ｐゴシック"/>
              </a:rPr>
              <a:t> </a:t>
            </a:r>
            <a:r>
              <a:rPr lang="en-CA" sz="20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10" charset="-128"/>
                <a:cs typeface="Helvetica"/>
              </a:rPr>
              <a:t>YELLOW </a:t>
            </a:r>
            <a:r>
              <a:rPr lang="en-CA" sz="2000" dirty="0" smtClean="0">
                <a:ea typeface="ＭＳ Ｐゴシック"/>
                <a:cs typeface="Helvetica"/>
              </a:rPr>
              <a:t>s</a:t>
            </a:r>
            <a:r>
              <a:rPr lang="en-CA" sz="2000" dirty="0" smtClean="0">
                <a:ea typeface="ＭＳ Ｐゴシック"/>
              </a:rPr>
              <a:t>ection (ID numbers)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>
                <a:ea typeface="ＭＳ Ｐゴシック"/>
              </a:rPr>
              <a:t> </a:t>
            </a:r>
            <a:r>
              <a:rPr lang="en-CA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tx1"/>
                  </a:outerShdw>
                </a:effectLst>
                <a:ea typeface="ＭＳ Ｐゴシック"/>
              </a:rPr>
              <a:t>BLUE</a:t>
            </a:r>
            <a:r>
              <a:rPr lang="en-CA" sz="2000" dirty="0" smtClean="0">
                <a:ea typeface="ＭＳ Ｐゴシック"/>
              </a:rPr>
              <a:t> section (names of material)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>
                <a:ea typeface="ＭＳ Ｐゴシック"/>
              </a:rPr>
              <a:t> </a:t>
            </a:r>
            <a:r>
              <a:rPr lang="en-CA" sz="2000" b="1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</a:t>
            </a:r>
            <a:r>
              <a:rPr lang="en-CA" sz="2000" b="1" dirty="0" smtClean="0">
                <a:ea typeface="ＭＳ Ｐゴシック"/>
              </a:rPr>
              <a:t> </a:t>
            </a:r>
            <a:r>
              <a:rPr lang="en-CA" sz="2000" dirty="0" smtClean="0">
                <a:ea typeface="ＭＳ Ｐゴシック"/>
              </a:rPr>
              <a:t>section</a:t>
            </a:r>
            <a:r>
              <a:rPr lang="en-CA" sz="2000" b="1" dirty="0" smtClean="0">
                <a:ea typeface="ＭＳ Ｐゴシック"/>
              </a:rPr>
              <a:t> </a:t>
            </a:r>
            <a:r>
              <a:rPr lang="en-CA" sz="2000" dirty="0" smtClean="0">
                <a:ea typeface="ＭＳ Ｐゴシック"/>
              </a:rPr>
              <a:t>(guide pages)</a:t>
            </a:r>
          </a:p>
          <a:p>
            <a:pPr marL="722313" lvl="1" indent="-265113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tabLst>
                <a:tab pos="801688" algn="l"/>
              </a:tabLst>
              <a:defRPr/>
            </a:pPr>
            <a:r>
              <a:rPr lang="en-CA" sz="2000" dirty="0" smtClean="0">
                <a:ea typeface="ＭＳ Ｐゴシック"/>
              </a:rPr>
              <a:t> </a:t>
            </a:r>
            <a:r>
              <a:rPr lang="en-CA" sz="2000" b="1" kern="1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 </a:t>
            </a:r>
            <a:r>
              <a:rPr lang="en-CA" sz="2000" dirty="0" smtClean="0">
                <a:ea typeface="ＭＳ Ｐゴシック"/>
              </a:rPr>
              <a:t>section (initial isolation and protective action distances 	for highlighted substances)</a:t>
            </a:r>
          </a:p>
          <a:p>
            <a:pPr marL="536575" lvl="1" indent="3175">
              <a:buFontTx/>
              <a:buNone/>
              <a:defRPr/>
            </a:pPr>
            <a:endParaRPr lang="en-CA" dirty="0" smtClean="0">
              <a:ea typeface="ＭＳ Ｐゴシック"/>
            </a:endParaRPr>
          </a:p>
        </p:txBody>
      </p:sp>
      <p:sp>
        <p:nvSpPr>
          <p:cNvPr id="63491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3492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3493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</a:pPr>
            <a:r>
              <a:rPr lang="en-CA" sz="3600" cap="none" dirty="0" smtClean="0">
                <a:solidFill>
                  <a:schemeClr val="tx1"/>
                </a:solidFill>
                <a:ea typeface="ＭＳ Ｐゴシック"/>
              </a:rPr>
              <a:t>	Overview of the ERG2012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BFE5A-EC7A-4169-AACC-8AB9BE1DF2DA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1028"/>
          <p:cNvSpPr>
            <a:spLocks noChangeArrowheads="1"/>
          </p:cNvSpPr>
          <p:nvPr/>
        </p:nvSpPr>
        <p:spPr bwMode="auto">
          <a:xfrm>
            <a:off x="251520" y="1548000"/>
            <a:ext cx="8604488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spcBef>
                <a:spcPct val="20000"/>
              </a:spcBef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It is important to note that </a:t>
            </a:r>
            <a:r>
              <a:rPr lang="en-CA" dirty="0" smtClean="0">
                <a:solidFill>
                  <a:schemeClr val="tx1"/>
                </a:solidFill>
                <a:latin typeface="Helvetica" pitchFamily="34" charset="0"/>
              </a:rPr>
              <a:t>Protective Action Zones 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do not only depend on the mere presence of gases/vapours but mainly on its concentration in the air :</a:t>
            </a:r>
          </a:p>
          <a:p>
            <a:pPr marL="338138" indent="-338138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CA" sz="1200" b="0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741600" lvl="1" indent="-2844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CA" sz="2000" b="0" u="sng" dirty="0" smtClean="0">
                <a:solidFill>
                  <a:schemeClr val="tx1"/>
                </a:solidFill>
                <a:latin typeface="Helvetica" pitchFamily="34" charset="0"/>
              </a:rPr>
              <a:t>During the day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, there is an increase of the atmospheric disturbances creating a greater dispersion (dilution) of the gases/vapours, which results in a weaker toxic concentration in the air and thus requires a smaller Protective Action Zone than at night.</a:t>
            </a:r>
          </a:p>
          <a:p>
            <a:pPr marL="741600" lvl="1" indent="-2844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CA" sz="2000" b="0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741600" lvl="1" indent="-2844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CA" sz="2000" b="0" u="sng" dirty="0" smtClean="0">
                <a:solidFill>
                  <a:schemeClr val="tx1"/>
                </a:solidFill>
                <a:latin typeface="Helvetica" pitchFamily="34" charset="0"/>
              </a:rPr>
              <a:t>During the night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, the gases/vapours will calmly dissipate.  This will result in a higher toxic concentration in the air and consequently, necessitate a greater Protective Action Zone. </a:t>
            </a:r>
            <a:endParaRPr lang="en-CA" sz="2000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90115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CF30B-7393-4A2E-B97F-62CAAD8B4990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smtClean="0">
                <a:solidFill>
                  <a:schemeClr val="tx1"/>
                </a:solidFill>
              </a:rPr>
              <a:t>	</a:t>
            </a:r>
            <a:r>
              <a:rPr lang="en-CA" sz="3600" cap="none" smtClean="0">
                <a:solidFill>
                  <a:schemeClr val="tx1"/>
                </a:solidFill>
              </a:rPr>
              <a:t>Protective Action Zone</a:t>
            </a:r>
            <a:endParaRPr lang="en-CA" sz="3600" cap="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1027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88463" cy="4933950"/>
          </a:xfrm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sz="24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2 – Water-Reactive Materials which Produce Toxic Gases </a:t>
            </a:r>
            <a:r>
              <a:rPr lang="en-CA" sz="2400" smtClean="0"/>
              <a:t>contains:</a:t>
            </a:r>
          </a:p>
          <a:p>
            <a:pPr marL="401638" indent="-401638">
              <a:lnSpc>
                <a:spcPct val="90000"/>
              </a:lnSpc>
              <a:buFont typeface="Wingdings" pitchFamily="2" charset="2"/>
              <a:buNone/>
              <a:defRPr/>
            </a:pPr>
            <a:endParaRPr lang="en-CA" sz="1600" b="1" smtClean="0">
              <a:solidFill>
                <a:srgbClr val="03B60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1600" lvl="1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smtClean="0"/>
              <a:t>A list of materials which produce large amount of Toxic Inhalation Hazard (TIH) gases when spilled in water and identifies the TIH gases produced.  </a:t>
            </a:r>
          </a:p>
          <a:p>
            <a:pPr marL="741600" lvl="1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CA" sz="2000" smtClean="0"/>
          </a:p>
          <a:p>
            <a:pPr marL="741600" lvl="1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smtClean="0"/>
              <a:t>The substances are presented in </a:t>
            </a:r>
            <a:r>
              <a:rPr lang="en-CA" sz="2000" u="sng" smtClean="0"/>
              <a:t>numerical order </a:t>
            </a:r>
            <a:r>
              <a:rPr lang="en-CA" sz="2000" smtClean="0"/>
              <a:t>of their ID Numbers.</a:t>
            </a:r>
          </a:p>
          <a:p>
            <a:pPr marL="741600" lvl="1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CA" sz="2000" smtClean="0"/>
          </a:p>
          <a:p>
            <a:pPr marL="0" lvl="1" indent="0">
              <a:lnSpc>
                <a:spcPct val="90000"/>
              </a:lnSpc>
              <a:buNone/>
              <a:defRPr/>
            </a:pPr>
            <a:r>
              <a:rPr lang="en-CA" sz="2000" smtClean="0"/>
              <a:t>These Water Reactive materials are easily identified in </a:t>
            </a:r>
            <a:r>
              <a:rPr lang="en-CA" sz="2000" b="1" kern="1200" smtClean="0">
                <a:solidFill>
                  <a:srgbClr val="00CC00"/>
                </a:solidFill>
                <a:effectLst>
                  <a:outerShdw blurRad="38100" dist="38100" dir="2700000" algn="ctr" rotWithShape="0">
                    <a:prstClr val="black"/>
                  </a:outerShdw>
                </a:effectLst>
              </a:rPr>
              <a:t>Table 1</a:t>
            </a:r>
            <a:r>
              <a:rPr lang="en-CA" sz="2000" smtClean="0"/>
              <a:t> as their name is immediately followed by </a:t>
            </a:r>
            <a:r>
              <a:rPr lang="en-CA" sz="2000" b="1" i="1" smtClean="0"/>
              <a:t>(when spilled in water)</a:t>
            </a:r>
            <a:r>
              <a:rPr lang="en-CA" sz="2000" smtClean="0"/>
              <a:t>.</a:t>
            </a:r>
            <a:endParaRPr lang="en-CA"/>
          </a:p>
        </p:txBody>
      </p:sp>
      <p:sp>
        <p:nvSpPr>
          <p:cNvPr id="92163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dirty="0" smtClean="0">
                <a:solidFill>
                  <a:schemeClr val="tx1"/>
                </a:solidFill>
              </a:rPr>
              <a:t>	</a:t>
            </a:r>
            <a:r>
              <a:rPr lang="en-CA" sz="3600" cap="none" dirty="0" smtClean="0">
                <a:solidFill>
                  <a:schemeClr val="tx1"/>
                </a:solidFill>
              </a:rPr>
              <a:t>Table 2 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F10E7-3440-4D89-9097-852DD27BA71C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0" y="-27384"/>
            <a:ext cx="9192000" cy="6894000"/>
            <a:chOff x="-1116632" y="-603448"/>
            <a:chExt cx="10657184" cy="7992888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 l="26966" t="10872" r="29329" b="7180"/>
            <a:stretch>
              <a:fillRect/>
            </a:stretch>
          </p:blipFill>
          <p:spPr bwMode="auto">
            <a:xfrm>
              <a:off x="-1116632" y="-603448"/>
              <a:ext cx="5328592" cy="799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l="30510" t="10872" r="25785" b="7180"/>
            <a:stretch>
              <a:fillRect/>
            </a:stretch>
          </p:blipFill>
          <p:spPr bwMode="auto">
            <a:xfrm>
              <a:off x="4211960" y="-603448"/>
              <a:ext cx="5328592" cy="799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360000" y="1548000"/>
            <a:ext cx="8172440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fr-CA" u="sng" dirty="0" smtClean="0">
                <a:solidFill>
                  <a:srgbClr val="FF0000"/>
                </a:solidFill>
                <a:latin typeface="Helvetica" pitchFamily="34" charset="0"/>
              </a:rPr>
              <a:t>Important:</a:t>
            </a:r>
            <a:r>
              <a:rPr lang="fr-CA" u="sng" dirty="0" smtClean="0">
                <a:solidFill>
                  <a:srgbClr val="C00000"/>
                </a:solidFill>
                <a:latin typeface="Helvetica" pitchFamily="34" charset="0"/>
              </a:rPr>
              <a:t> </a:t>
            </a:r>
          </a:p>
          <a:p>
            <a:pPr marL="284400" indent="-284400"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Some Water Reactive materials are also TIH materials themselves (e.g., Bromine trifluoride (ID No. 1746)). In these instances, two entries are provided in </a:t>
            </a:r>
            <a:r>
              <a:rPr lang="fr-CA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  <a:cs typeface="Helvetica"/>
              </a:rPr>
              <a:t>Table 1</a:t>
            </a:r>
            <a:r>
              <a:rPr lang="fr-CA" b="0" dirty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: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 </a:t>
            </a:r>
          </a:p>
          <a:p>
            <a:pPr marL="741600" lvl="1" indent="-284400"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One for </a:t>
            </a:r>
            <a:r>
              <a:rPr lang="en-CA" sz="2000" i="1" dirty="0" smtClean="0">
                <a:solidFill>
                  <a:schemeClr val="tx1"/>
                </a:solidFill>
                <a:latin typeface="Helvetica" pitchFamily="34" charset="0"/>
              </a:rPr>
              <a:t>when spilled on land 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and, </a:t>
            </a:r>
          </a:p>
          <a:p>
            <a:pPr marL="741600" lvl="1" indent="-284400"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The other for </a:t>
            </a:r>
            <a:r>
              <a:rPr lang="en-CA" sz="2000" i="1" dirty="0" smtClean="0">
                <a:solidFill>
                  <a:schemeClr val="tx1"/>
                </a:solidFill>
                <a:latin typeface="Helvetica" pitchFamily="34" charset="0"/>
              </a:rPr>
              <a:t>when spilled in water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.</a:t>
            </a:r>
          </a:p>
          <a:p>
            <a:pPr marL="284400" indent="-284400" eaLnBrk="0" hangingPunct="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If the Water Reactive material </a:t>
            </a:r>
            <a:r>
              <a:rPr lang="en-CA" dirty="0" smtClean="0">
                <a:solidFill>
                  <a:schemeClr val="tx1"/>
                </a:solidFill>
                <a:latin typeface="Helvetica" pitchFamily="34" charset="0"/>
              </a:rPr>
              <a:t>is NOT 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a TIH and this material </a:t>
            </a:r>
            <a:r>
              <a:rPr lang="en-CA" dirty="0" smtClean="0">
                <a:solidFill>
                  <a:schemeClr val="tx1"/>
                </a:solidFill>
                <a:latin typeface="Helvetica" pitchFamily="34" charset="0"/>
              </a:rPr>
              <a:t>is NOT 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spilled in water, </a:t>
            </a:r>
            <a:r>
              <a:rPr lang="fr-CA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  <a:cs typeface="Helvetica"/>
              </a:rPr>
              <a:t>Table 1</a:t>
            </a:r>
            <a:r>
              <a:rPr lang="fr-CA" b="0" dirty="0" smtClean="0">
                <a:solidFill>
                  <a:schemeClr val="tx1"/>
                </a:solidFill>
                <a:latin typeface="Helvetica" pitchFamily="34" charset="0"/>
              </a:rPr>
              <a:t> and </a:t>
            </a:r>
            <a:r>
              <a:rPr lang="fr-CA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  <a:cs typeface="Helvetica"/>
              </a:rPr>
              <a:t>Table 2</a:t>
            </a:r>
            <a:r>
              <a:rPr lang="fr-CA" b="0" dirty="0" smtClean="0">
                <a:solidFill>
                  <a:srgbClr val="33CC33"/>
                </a:solidFill>
                <a:latin typeface="Helvetica" pitchFamily="34" charset="0"/>
              </a:rPr>
              <a:t> 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do not apply and safety distances will be found within the appropriate </a:t>
            </a:r>
            <a:r>
              <a:rPr lang="fr-CA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  <a:cs typeface="Helvetica"/>
              </a:rPr>
              <a:t>ORANGE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 guide. </a:t>
            </a:r>
          </a:p>
          <a:p>
            <a:pPr eaLnBrk="0" hangingPunct="0">
              <a:spcBef>
                <a:spcPts val="600"/>
              </a:spcBef>
              <a:defRPr/>
            </a:pPr>
            <a:endParaRPr lang="fr-CA" b="0" dirty="0" smtClean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94211" name="Line 11"/>
          <p:cNvSpPr>
            <a:spLocks noChangeShapeType="1"/>
          </p:cNvSpPr>
          <p:nvPr/>
        </p:nvSpPr>
        <p:spPr bwMode="auto">
          <a:xfrm>
            <a:off x="152400" y="1412875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fr-CA" sz="3600" dirty="0" smtClean="0">
                <a:solidFill>
                  <a:schemeClr val="tx1"/>
                </a:solidFill>
              </a:rPr>
              <a:t>	</a:t>
            </a:r>
            <a:r>
              <a:rPr lang="fr-CA" sz="3600" cap="none" dirty="0" smtClean="0">
                <a:solidFill>
                  <a:schemeClr val="tx1"/>
                </a:solidFill>
              </a:rPr>
              <a:t>Table </a:t>
            </a:r>
            <a:r>
              <a:rPr lang="fr-CA" sz="3600" dirty="0" smtClean="0">
                <a:solidFill>
                  <a:schemeClr val="tx1"/>
                </a:solidFill>
              </a:rPr>
              <a:t>2 </a:t>
            </a: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85415-A9F0-476E-992D-7C92B3FB998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1027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460472" cy="4680421"/>
          </a:xfrm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CA" sz="24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3 – Initial Isolation and Protective Action Distances for Different Quantities of Six Common TIH Gases </a:t>
            </a:r>
            <a:r>
              <a:rPr lang="en-CA" sz="2400" dirty="0" smtClean="0"/>
              <a:t>contains:</a:t>
            </a:r>
          </a:p>
          <a:p>
            <a:pPr marL="401638" indent="-401638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CA" sz="1400" dirty="0" smtClean="0"/>
          </a:p>
          <a:p>
            <a:pPr marL="741600" lvl="1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000" dirty="0" smtClean="0"/>
              <a:t>A list of Toxic Inhalation Hazard materials that may be more commonly encountered. </a:t>
            </a:r>
          </a:p>
          <a:p>
            <a:pPr marL="741600" lvl="1" indent="-2844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/>
              <a:t>The materials are: </a:t>
            </a:r>
          </a:p>
          <a:p>
            <a:pPr marL="1461600" lvl="4" indent="-2844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1800" dirty="0" smtClean="0">
                <a:ea typeface="+mn-ea"/>
                <a:cs typeface="+mn-cs"/>
              </a:rPr>
              <a:t>Ammonia, anhydrous (UN1005)</a:t>
            </a:r>
          </a:p>
          <a:p>
            <a:pPr marL="1461600" lvl="4" indent="-2844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1800" dirty="0" smtClean="0">
                <a:ea typeface="+mn-ea"/>
                <a:cs typeface="+mn-cs"/>
              </a:rPr>
              <a:t>Chlorine (UN1017)</a:t>
            </a:r>
          </a:p>
          <a:p>
            <a:pPr marL="1461600" lvl="4" indent="-2844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1800" dirty="0" smtClean="0">
                <a:ea typeface="+mn-ea"/>
                <a:cs typeface="+mn-cs"/>
              </a:rPr>
              <a:t>Ethylene oxide (UN1040)</a:t>
            </a:r>
          </a:p>
          <a:p>
            <a:pPr marL="1461600" lvl="4" indent="-2844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1800" dirty="0" smtClean="0">
                <a:ea typeface="+mn-ea"/>
                <a:cs typeface="+mn-cs"/>
              </a:rPr>
              <a:t>Hydrogen chloride, anhydrous (UN1050) and Hydrogen chloride, refrigerated liquid (UN2186)</a:t>
            </a:r>
          </a:p>
          <a:p>
            <a:pPr marL="1461600" lvl="4" indent="-2844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1800" dirty="0" smtClean="0">
                <a:ea typeface="+mn-ea"/>
                <a:cs typeface="+mn-cs"/>
              </a:rPr>
              <a:t>Hydrogen fluoride, anhydrous (UN1052)</a:t>
            </a:r>
          </a:p>
          <a:p>
            <a:pPr marL="1461600" lvl="4" indent="-2844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1800" dirty="0" smtClean="0">
                <a:ea typeface="+mn-ea"/>
                <a:cs typeface="+mn-cs"/>
              </a:rPr>
              <a:t>Sulfur dioxide / Sulphur dioxide (UN1079)</a:t>
            </a:r>
            <a:endParaRPr lang="en-CA" sz="1800" dirty="0"/>
          </a:p>
        </p:txBody>
      </p:sp>
      <p:sp>
        <p:nvSpPr>
          <p:cNvPr id="95235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fr-CA" sz="3600" kern="0" cap="all" dirty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	</a:t>
            </a:r>
            <a:r>
              <a:rPr lang="fr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Table </a:t>
            </a:r>
            <a:r>
              <a:rPr lang="fr-CA" sz="3600" kern="0" cap="all" dirty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3</a:t>
            </a:r>
            <a:endParaRPr lang="fr-CA" sz="3600" kern="0" cap="all" dirty="0">
              <a:solidFill>
                <a:schemeClr val="tx1"/>
              </a:solidFill>
              <a:latin typeface="Helvetica" pitchFamily="34" charset="0"/>
              <a:ea typeface="ＭＳ Ｐゴシック" pitchFamily="-110" charset="-128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110C0-7F2C-410D-98B2-67D220C62C5F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000" y="1548000"/>
            <a:ext cx="83164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r-CA" u="sng" dirty="0">
                <a:solidFill>
                  <a:srgbClr val="FF0000"/>
                </a:solidFill>
                <a:latin typeface="Helvetica" pitchFamily="34" charset="0"/>
              </a:rPr>
              <a:t>Important: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The materials are presented in </a:t>
            </a:r>
            <a:r>
              <a:rPr lang="en-CA" b="0" u="sng" dirty="0" smtClean="0">
                <a:solidFill>
                  <a:schemeClr val="tx1"/>
                </a:solidFill>
                <a:latin typeface="Helvetica" pitchFamily="34" charset="0"/>
              </a:rPr>
              <a:t>alphabetical order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 and provide initial isolation and protective action distances for </a:t>
            </a:r>
            <a:r>
              <a:rPr lang="en-CA" dirty="0" smtClean="0">
                <a:solidFill>
                  <a:schemeClr val="tx1"/>
                </a:solidFill>
                <a:latin typeface="Helvetica" pitchFamily="34" charset="0"/>
              </a:rPr>
              <a:t>large spills </a:t>
            </a: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(more than 208 litres or 55 US gallons) involving different container types (therefore different volume capacities) for day time and night time situations and different wind speeds.</a:t>
            </a:r>
          </a:p>
        </p:txBody>
      </p:sp>
      <p:sp>
        <p:nvSpPr>
          <p:cNvPr id="96259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fr-CA" sz="3600" cap="none" dirty="0" smtClean="0">
                <a:solidFill>
                  <a:schemeClr val="tx1"/>
                </a:solidFill>
              </a:rPr>
              <a:t>	Table </a:t>
            </a:r>
            <a:r>
              <a:rPr lang="fr-CA" sz="3600" dirty="0" smtClean="0">
                <a:solidFill>
                  <a:schemeClr val="tx1"/>
                </a:solidFill>
              </a:rPr>
              <a:t>3</a:t>
            </a: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2A1F4-5509-45C4-93EC-8E2223C2FF9C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/>
          <a:srcRect l="8692" t="17516" r="9888" b="9676"/>
          <a:stretch>
            <a:fillRect/>
          </a:stretch>
        </p:blipFill>
        <p:spPr bwMode="auto">
          <a:xfrm>
            <a:off x="-45016" y="-27384"/>
            <a:ext cx="922552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548001"/>
            <a:ext cx="8569325" cy="339316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CA" sz="2400" b="1" dirty="0" err="1" smtClean="0"/>
              <a:t>Définition</a:t>
            </a:r>
            <a:r>
              <a:rPr lang="en-CA" sz="2400" dirty="0" smtClean="0"/>
              <a:t> :</a:t>
            </a:r>
            <a:r>
              <a:rPr lang="en-CA" sz="2400" b="1" dirty="0" smtClean="0"/>
              <a:t> B</a:t>
            </a:r>
            <a:r>
              <a:rPr lang="en-CA" sz="2400" dirty="0" smtClean="0"/>
              <a:t>oiling </a:t>
            </a:r>
            <a:r>
              <a:rPr lang="en-CA" sz="2400" b="1" dirty="0" smtClean="0"/>
              <a:t>L</a:t>
            </a:r>
            <a:r>
              <a:rPr lang="en-CA" sz="2400" dirty="0" smtClean="0"/>
              <a:t>iquid </a:t>
            </a:r>
            <a:r>
              <a:rPr lang="en-CA" sz="2400" b="1" dirty="0" smtClean="0"/>
              <a:t>E</a:t>
            </a:r>
            <a:r>
              <a:rPr lang="en-CA" sz="2400" dirty="0" smtClean="0"/>
              <a:t>xpanding </a:t>
            </a:r>
            <a:r>
              <a:rPr lang="en-CA" sz="2400" b="1" dirty="0" smtClean="0"/>
              <a:t>V</a:t>
            </a:r>
            <a:r>
              <a:rPr lang="en-CA" sz="2400" dirty="0" smtClean="0"/>
              <a:t>apour </a:t>
            </a:r>
            <a:r>
              <a:rPr lang="en-CA" sz="2400" b="1" dirty="0" smtClean="0"/>
              <a:t>E</a:t>
            </a:r>
            <a:r>
              <a:rPr lang="en-CA" sz="2400" dirty="0" smtClean="0"/>
              <a:t>xplosion</a:t>
            </a:r>
          </a:p>
          <a:p>
            <a:pPr>
              <a:buFontTx/>
              <a:buNone/>
              <a:defRPr/>
            </a:pPr>
            <a:endParaRPr lang="en-CA" sz="12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n-CA" sz="2000" dirty="0" smtClean="0"/>
              <a:t>A BLEVE happens if a container holding a </a:t>
            </a:r>
            <a:r>
              <a:rPr lang="en-CA" sz="2000" b="1" dirty="0" smtClean="0"/>
              <a:t>pressurized liquefied gas </a:t>
            </a:r>
            <a:r>
              <a:rPr lang="en-CA" sz="2000" dirty="0" smtClean="0"/>
              <a:t>fails catastrophically.  Catastrophic failure of the vessel is followed by the explosive release of boiling liquid and expanding vapour.</a:t>
            </a:r>
          </a:p>
          <a:p>
            <a:pPr>
              <a:buFontTx/>
              <a:buNone/>
              <a:defRPr/>
            </a:pPr>
            <a:endParaRPr lang="en-CA" sz="2400" dirty="0" smtClean="0"/>
          </a:p>
          <a:p>
            <a:pPr marL="0" lvl="1" indent="0">
              <a:buFontTx/>
              <a:buNone/>
              <a:defRPr/>
            </a:pPr>
            <a:r>
              <a:rPr lang="en-CA" b="1" u="sng" dirty="0" smtClean="0">
                <a:solidFill>
                  <a:srgbClr val="FF0000"/>
                </a:solidFill>
              </a:rPr>
              <a:t>NOTE</a:t>
            </a:r>
            <a:r>
              <a:rPr lang="en-CA" b="1" dirty="0" smtClean="0">
                <a:solidFill>
                  <a:srgbClr val="FF0000"/>
                </a:solidFill>
              </a:rPr>
              <a:t>:</a:t>
            </a:r>
            <a:r>
              <a:rPr lang="en-CA" dirty="0" smtClean="0"/>
              <a:t> A BLEVE can occur even if the material is non-flammable.  </a:t>
            </a:r>
          </a:p>
          <a:p>
            <a:pPr>
              <a:buFontTx/>
              <a:buNone/>
              <a:defRPr/>
            </a:pPr>
            <a:endParaRPr lang="en-CA" sz="2000" dirty="0" smtClean="0"/>
          </a:p>
        </p:txBody>
      </p:sp>
      <p:sp>
        <p:nvSpPr>
          <p:cNvPr id="98307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fr-CA" sz="3600" dirty="0" smtClean="0">
                <a:solidFill>
                  <a:schemeClr val="tx1"/>
                </a:solidFill>
              </a:rPr>
              <a:t>	BLEVE </a:t>
            </a: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35DD-333B-4F56-9C0D-F2C34A1F55C4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5"/>
          <p:cNvSpPr>
            <a:spLocks noGrp="1"/>
          </p:cNvSpPr>
          <p:nvPr>
            <p:ph idx="1"/>
          </p:nvPr>
        </p:nvSpPr>
        <p:spPr>
          <a:xfrm>
            <a:off x="323851" y="1412875"/>
            <a:ext cx="8424614" cy="5184477"/>
          </a:xfrm>
        </p:spPr>
        <p:txBody>
          <a:bodyPr/>
          <a:lstStyle/>
          <a:p>
            <a:pPr marL="284400" indent="-284400">
              <a:buFont typeface="Wingdings" pitchFamily="2" charset="2"/>
              <a:buChar char="§"/>
            </a:pPr>
            <a:r>
              <a:rPr lang="en-CA" sz="2400" dirty="0" smtClean="0">
                <a:ea typeface="ＭＳ Ｐゴシック"/>
              </a:rPr>
              <a:t>When confronted with a possible BLEVE involving liquefied petroleum gases (LPG), important safety-related information can be found on page 367 of the ERG2012:</a:t>
            </a:r>
          </a:p>
          <a:p>
            <a:pPr marL="684450" lvl="1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en-CA" sz="2000" dirty="0" smtClean="0">
                <a:ea typeface="Helvetica" pitchFamily="34" charset="0"/>
              </a:rPr>
              <a:t>LPGs (UN1075) include the following flammable gases: </a:t>
            </a:r>
          </a:p>
          <a:p>
            <a:pPr marL="684450" lvl="1" indent="-284400">
              <a:spcBef>
                <a:spcPts val="1200"/>
              </a:spcBef>
              <a:buFont typeface="Wingdings" pitchFamily="2" charset="2"/>
              <a:buChar char="§"/>
            </a:pPr>
            <a:endParaRPr lang="en-CA" sz="2000" dirty="0" smtClean="0">
              <a:ea typeface="Helvetica" pitchFamily="34" charset="0"/>
            </a:endParaRPr>
          </a:p>
          <a:p>
            <a:pPr marL="684450" lvl="1" indent="-284400">
              <a:spcBef>
                <a:spcPts val="1200"/>
              </a:spcBef>
              <a:buNone/>
            </a:pPr>
            <a:endParaRPr lang="en-CA" sz="1000" dirty="0" smtClean="0">
              <a:ea typeface="Helvetica" pitchFamily="34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endParaRPr lang="en-CA" sz="1000" dirty="0" smtClean="0">
              <a:ea typeface="Helvetica" pitchFamily="34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endParaRPr lang="en-CA" sz="1000" dirty="0" smtClean="0">
              <a:ea typeface="Helvetica" pitchFamily="34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endParaRPr lang="en-CA" sz="1000" dirty="0" smtClean="0">
              <a:ea typeface="Helvetica" pitchFamily="34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endParaRPr lang="en-CA" sz="1000" dirty="0" smtClean="0">
              <a:ea typeface="Helvetica" pitchFamily="34" charset="0"/>
            </a:endParaRPr>
          </a:p>
          <a:p>
            <a:pPr lvl="2">
              <a:spcBef>
                <a:spcPct val="0"/>
              </a:spcBef>
              <a:buFontTx/>
              <a:buNone/>
            </a:pPr>
            <a:endParaRPr lang="en-CA" sz="1000" dirty="0" smtClean="0">
              <a:ea typeface="Helvetic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ea typeface="ＭＳ Ｐゴシック"/>
              </a:rPr>
              <a:t>The main hazards from a LPG BLEVE are: 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CA" sz="2000" dirty="0" smtClean="0">
                <a:ea typeface="Helvetica" pitchFamily="34" charset="0"/>
              </a:rPr>
              <a:t>fire;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CA" sz="2000" dirty="0" smtClean="0">
                <a:ea typeface="Helvetica" pitchFamily="34" charset="0"/>
              </a:rPr>
              <a:t>thermal radiation from the fire;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CA" sz="2000" dirty="0" smtClean="0">
                <a:ea typeface="Helvetica" pitchFamily="34" charset="0"/>
              </a:rPr>
              <a:t>blast;</a:t>
            </a:r>
          </a:p>
          <a:p>
            <a:pPr lvl="1">
              <a:spcBef>
                <a:spcPct val="0"/>
              </a:spcBef>
              <a:buFont typeface="Wingdings" pitchFamily="2" charset="2"/>
              <a:buChar char="§"/>
            </a:pPr>
            <a:r>
              <a:rPr lang="en-CA" sz="2000" dirty="0" smtClean="0">
                <a:ea typeface="Helvetica" pitchFamily="34" charset="0"/>
              </a:rPr>
              <a:t>projectiles. </a:t>
            </a:r>
          </a:p>
        </p:txBody>
      </p:sp>
      <p:sp>
        <p:nvSpPr>
          <p:cNvPr id="99331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fr-CA" sz="3600" dirty="0" smtClean="0">
                <a:solidFill>
                  <a:schemeClr val="tx1"/>
                </a:solidFill>
              </a:rPr>
              <a:t>	BLEVE </a:t>
            </a: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FF9CF-C82E-483C-93E6-2C72D7269F1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306896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  Butane, UN1011</a:t>
                      </a:r>
                      <a:endParaRPr lang="en-CA" b="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  Propylene,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 UN1077</a:t>
                      </a:r>
                      <a:endParaRPr lang="en-CA" b="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  Butylene,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 UN1012</a:t>
                      </a:r>
                      <a:endParaRPr lang="en-CA" b="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  </a:t>
                      </a:r>
                      <a:r>
                        <a:rPr lang="en-CA" b="0" dirty="0" err="1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Isobutane</a:t>
                      </a: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,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 UN1969</a:t>
                      </a:r>
                      <a:endParaRPr lang="en-CA" b="0" dirty="0" smtClean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  Isobutylene,</a:t>
                      </a:r>
                      <a:r>
                        <a:rPr lang="en-CA" b="0" baseline="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 UN1055</a:t>
                      </a:r>
                      <a:endParaRPr lang="en-CA" b="0" dirty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CA" b="0" dirty="0" smtClean="0">
                          <a:solidFill>
                            <a:schemeClr val="tx1"/>
                          </a:solidFill>
                          <a:latin typeface="Helvetica" pitchFamily="34" charset="0"/>
                        </a:rPr>
                        <a:t>  Propane, UN1978</a:t>
                      </a:r>
                      <a:endParaRPr lang="en-CA" b="0" baseline="0" dirty="0" smtClean="0">
                        <a:solidFill>
                          <a:schemeClr val="tx1"/>
                        </a:solidFill>
                        <a:latin typeface="Helvetica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ChangeArrowheads="1"/>
          </p:cNvSpPr>
          <p:nvPr/>
        </p:nvSpPr>
        <p:spPr bwMode="auto">
          <a:xfrm>
            <a:off x="360000" y="1548000"/>
            <a:ext cx="853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The following table gives a summary of tank properties, critical times, critical distances and cooling water flow rates for various tank sizes that may be involved in a BLEVE.</a:t>
            </a:r>
          </a:p>
        </p:txBody>
      </p:sp>
      <p:sp>
        <p:nvSpPr>
          <p:cNvPr id="100355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07950" y="549275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cap="all" dirty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	BLEVE 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print"/>
          <a:srcRect l="11331" t="31007" r="9863" b="13195"/>
          <a:stretch>
            <a:fillRect/>
          </a:stretch>
        </p:blipFill>
        <p:spPr bwMode="auto">
          <a:xfrm>
            <a:off x="-36512" y="2708920"/>
            <a:ext cx="921600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4515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82000" cy="4617304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sz="2400" dirty="0" smtClean="0">
                <a:ea typeface="ＭＳ Ｐゴシック"/>
              </a:rPr>
              <a:t>The new sections are</a:t>
            </a:r>
          </a:p>
          <a:p>
            <a:pPr marL="741363" lvl="1" indent="-284163">
              <a:spcBef>
                <a:spcPts val="1200"/>
              </a:spcBef>
              <a:buFont typeface="Wingdings" pitchFamily="2" charset="2"/>
              <a:buChar char="§"/>
              <a:tabLst>
                <a:tab pos="801688" algn="l"/>
              </a:tabLst>
              <a:defRPr/>
            </a:pPr>
            <a:r>
              <a:rPr lang="en-CA" sz="2000" b="1" kern="1200" dirty="0" smtClean="0">
                <a:ea typeface="+mn-ea"/>
                <a:cs typeface="+mn-cs"/>
              </a:rPr>
              <a:t> </a:t>
            </a:r>
            <a:r>
              <a:rPr lang="en-CA" sz="2000" b="1" kern="1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TABLE 3 </a:t>
            </a:r>
            <a:r>
              <a:rPr lang="en-CA" sz="2000" dirty="0" smtClean="0">
                <a:ea typeface="ＭＳ Ｐゴシック"/>
              </a:rPr>
              <a:t>- Initial Isolation and Protective Action Distances for Different Quantities of Six Common TIH Gases (pages 352-355) </a:t>
            </a:r>
          </a:p>
          <a:p>
            <a:pPr marL="741600" lvl="1" indent="-2844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>
                <a:ea typeface="ＭＳ Ｐゴシック"/>
              </a:rPr>
              <a:t>BLEVE - Boiling Liquid Expanding Vapour Explosion (pages 364- 367)</a:t>
            </a:r>
          </a:p>
          <a:p>
            <a:pPr marL="741600" lvl="1" indent="-2844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>
                <a:ea typeface="ＭＳ Ｐゴシック"/>
              </a:rPr>
              <a:t>Improvised Explosive Device - IED (page 372)</a:t>
            </a:r>
          </a:p>
          <a:p>
            <a:pPr marL="536575" lvl="1" indent="3175">
              <a:buFontTx/>
              <a:buNone/>
              <a:defRPr/>
            </a:pPr>
            <a:endParaRPr lang="en-CA" dirty="0" smtClean="0">
              <a:ea typeface="ＭＳ Ｐゴシック"/>
            </a:endParaRPr>
          </a:p>
          <a:p>
            <a:pPr marL="536575" lvl="1" indent="3175">
              <a:buFontTx/>
              <a:buNone/>
              <a:defRPr/>
            </a:pPr>
            <a:endParaRPr lang="en-CA" dirty="0" smtClean="0"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BB387-EB2D-41FB-A600-D1A23BE6146A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</a:pPr>
            <a:r>
              <a:rPr lang="en-CA" sz="3600" cap="none" dirty="0" smtClean="0">
                <a:solidFill>
                  <a:schemeClr val="tx1"/>
                </a:solidFill>
                <a:ea typeface="ＭＳ Ｐゴシック"/>
              </a:rPr>
              <a:t>	Overview of the ERG2012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5445224"/>
            <a:ext cx="389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1600" lvl="3" indent="-2844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CA" sz="2000" b="0" i="1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TIH: Toxic Inhalation Hazard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16456" cy="4419600"/>
          </a:xfrm>
        </p:spPr>
        <p:txBody>
          <a:bodyPr lIns="90488" tIns="44450" rIns="90488" bIns="44450"/>
          <a:lstStyle/>
          <a:p>
            <a:pPr marL="284400" indent="-284400">
              <a:buFont typeface="Wingdings" pitchFamily="2" charset="2"/>
              <a:buChar char="§"/>
            </a:pPr>
            <a:r>
              <a:rPr lang="en-CA" sz="2400" dirty="0" smtClean="0">
                <a:ea typeface="ＭＳ Ｐゴシック"/>
                <a:cs typeface="ＭＳ Ｐゴシック"/>
              </a:rPr>
              <a:t>An improvised explosive device is a bomb that is manufactured from commercial, military or homemade explosives.</a:t>
            </a:r>
          </a:p>
          <a:p>
            <a:pPr marL="284400" indent="-284400">
              <a:buNone/>
            </a:pPr>
            <a:endParaRPr lang="en-CA" sz="2400" dirty="0" smtClean="0">
              <a:ea typeface="ＭＳ Ｐゴシック"/>
              <a:cs typeface="ＭＳ Ｐゴシック"/>
            </a:endParaRPr>
          </a:p>
          <a:p>
            <a:pPr marL="284400" indent="-284400">
              <a:buFont typeface="Wingdings" pitchFamily="2" charset="2"/>
              <a:buChar char="§"/>
            </a:pPr>
            <a:r>
              <a:rPr lang="en-CA" sz="2400" dirty="0" smtClean="0">
                <a:ea typeface="ＭＳ Ｐゴシック"/>
              </a:rPr>
              <a:t>A Safe Standoff Distance Chart for various threats when improvised explosive device are involved is found on page 372 of the ERG2012. </a:t>
            </a:r>
          </a:p>
          <a:p>
            <a:pPr marL="990600" lvl="1" indent="-533400">
              <a:buFont typeface="Wingdings" pitchFamily="2" charset="2"/>
              <a:buChar char="Ø"/>
            </a:pPr>
            <a:endParaRPr lang="en-CA" dirty="0" smtClean="0">
              <a:ea typeface="ＭＳ Ｐゴシック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 bwMode="auto">
          <a:xfrm>
            <a:off x="107950" y="549275"/>
            <a:ext cx="87125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cap="all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	</a:t>
            </a:r>
            <a:r>
              <a:rPr lang="en-CA" sz="3600" kern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Improvised Explosive Device (IED) </a:t>
            </a:r>
            <a:endParaRPr lang="en-CA" sz="3600" kern="0" cap="all">
              <a:solidFill>
                <a:schemeClr val="tx1"/>
              </a:solidFill>
              <a:latin typeface="Helvetica" pitchFamily="34" charset="0"/>
              <a:ea typeface="ＭＳ Ｐゴシック" pitchFamily="-110" charset="-128"/>
              <a:cs typeface="Helvetica"/>
            </a:endParaRPr>
          </a:p>
        </p:txBody>
      </p:sp>
      <p:sp>
        <p:nvSpPr>
          <p:cNvPr id="101380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40312-440D-480F-85C3-7E11BF7A5209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4419600"/>
          </a:xfrm>
        </p:spPr>
        <p:txBody>
          <a:bodyPr lIns="90488" tIns="44450" rIns="90488" bIns="44450"/>
          <a:lstStyle/>
          <a:p>
            <a:pPr marL="609600" indent="-609600">
              <a:buFontTx/>
              <a:buNone/>
              <a:defRPr/>
            </a:pPr>
            <a:r>
              <a:rPr lang="fr-CA" dirty="0" smtClean="0">
                <a:latin typeface="+mj-lt"/>
                <a:ea typeface="ＭＳ Ｐゴシック"/>
              </a:rPr>
              <a:t>	</a:t>
            </a:r>
            <a:endParaRPr lang="fr-FR" dirty="0" smtClean="0">
              <a:latin typeface="+mj-lt"/>
              <a:ea typeface="ＭＳ Ｐゴシック"/>
            </a:endParaRPr>
          </a:p>
          <a:p>
            <a:pPr marL="609600" indent="-609600">
              <a:buFontTx/>
              <a:buNone/>
              <a:defRPr/>
            </a:pPr>
            <a:endParaRPr lang="fr-FR" dirty="0" smtClean="0">
              <a:latin typeface="+mj-lt"/>
              <a:ea typeface="ＭＳ Ｐゴシック"/>
            </a:endParaRPr>
          </a:p>
          <a:p>
            <a:pPr marL="609600" indent="-609600">
              <a:buFontTx/>
              <a:buNone/>
              <a:defRPr/>
            </a:pPr>
            <a:endParaRPr lang="fr-FR" dirty="0" smtClean="0">
              <a:latin typeface="+mj-lt"/>
              <a:ea typeface="ＭＳ Ｐゴシック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 bwMode="auto">
          <a:xfrm>
            <a:off x="179388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fr-CA" sz="4000" kern="0" cap="all" dirty="0">
                <a:solidFill>
                  <a:schemeClr val="tx1"/>
                </a:solidFill>
                <a:latin typeface="+mj-lt"/>
                <a:ea typeface="ＭＳ Ｐゴシック" pitchFamily="-110" charset="-128"/>
                <a:cs typeface="Helvetica"/>
              </a:rPr>
              <a:t>	</a:t>
            </a:r>
          </a:p>
        </p:txBody>
      </p:sp>
      <p:sp>
        <p:nvSpPr>
          <p:cNvPr id="50180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pic>
        <p:nvPicPr>
          <p:cNvPr id="309249" name="Picture 1"/>
          <p:cNvPicPr>
            <a:picLocks noChangeAspect="1" noChangeArrowheads="1"/>
          </p:cNvPicPr>
          <p:nvPr/>
        </p:nvPicPr>
        <p:blipFill>
          <a:blip r:embed="rId3" cstate="print"/>
          <a:srcRect l="7481" t="24569" r="62991" b="231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16456" cy="4977344"/>
          </a:xfrm>
        </p:spPr>
        <p:txBody>
          <a:bodyPr lIns="90488" tIns="44450" rIns="90488" bIns="44450"/>
          <a:lstStyle/>
          <a:p>
            <a:pPr marL="0" indent="0">
              <a:buFontTx/>
              <a:buNone/>
            </a:pPr>
            <a:r>
              <a:rPr lang="en-CA" sz="2400" dirty="0" smtClean="0"/>
              <a:t>To obtain more detailed information on the substance involved, the safety precautions and risk mitigation procedures:</a:t>
            </a:r>
          </a:p>
          <a:p>
            <a:pPr marL="0" indent="0">
              <a:buFontTx/>
              <a:buNone/>
            </a:pPr>
            <a:endParaRPr lang="en-CA" sz="2400" dirty="0" smtClean="0"/>
          </a:p>
          <a:p>
            <a:pPr marL="284400" indent="-284400">
              <a:buFont typeface="Wingdings" pitchFamily="2" charset="2"/>
              <a:buChar char="§"/>
            </a:pPr>
            <a:r>
              <a:rPr lang="en-CA" sz="2400" dirty="0" smtClean="0"/>
              <a:t>Dial the emergency telephone number listed on the shipping document* </a:t>
            </a:r>
            <a:r>
              <a:rPr lang="en-CA" sz="2400" u="sng" dirty="0" smtClean="0"/>
              <a:t>OR</a:t>
            </a:r>
          </a:p>
          <a:p>
            <a:pPr marL="284400" indent="-284400">
              <a:buFont typeface="Wingdings" pitchFamily="2" charset="2"/>
              <a:buChar char="§"/>
            </a:pPr>
            <a:r>
              <a:rPr lang="en-CA" sz="2400" dirty="0" smtClean="0"/>
              <a:t>Contact the appropriate emergency response agency as soon as possible (numbers are listed on the inside back cover of the ERG2012)</a:t>
            </a:r>
            <a:endParaRPr lang="en-CA" sz="2400" dirty="0" smtClean="0">
              <a:ea typeface="ＭＳ Ｐゴシック"/>
            </a:endParaRPr>
          </a:p>
          <a:p>
            <a:pPr marL="0" indent="0">
              <a:buFontTx/>
              <a:buNone/>
            </a:pPr>
            <a:endParaRPr lang="en-CA" i="1" dirty="0" smtClean="0">
              <a:ea typeface="ＭＳ Ｐゴシック"/>
            </a:endParaRPr>
          </a:p>
          <a:p>
            <a:pPr marL="0" indent="0">
              <a:buFontTx/>
              <a:buNone/>
            </a:pPr>
            <a:r>
              <a:rPr lang="en-CA" sz="2000" i="1" dirty="0" smtClean="0"/>
              <a:t>* In Canada, this number could be CANUTEC’s telephone number</a:t>
            </a:r>
            <a:endParaRPr lang="en-CA" sz="2000" i="1" dirty="0" smtClean="0">
              <a:ea typeface="ＭＳ Ｐゴシック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	Who to call during an incident?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 pitchFamily="-110" charset="-128"/>
              <a:cs typeface="Helvetica"/>
            </a:endParaRPr>
          </a:p>
        </p:txBody>
      </p:sp>
      <p:sp>
        <p:nvSpPr>
          <p:cNvPr id="103428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F380B-E6A8-4699-9EC0-22A204021602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88464" cy="5105400"/>
          </a:xfrm>
        </p:spPr>
        <p:txBody>
          <a:bodyPr lIns="90488" tIns="44450" rIns="90488" bIns="44450"/>
          <a:lstStyle/>
          <a:p>
            <a:pPr marL="284400" indent="-284400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>
                <a:ea typeface="ＭＳ Ｐゴシック"/>
              </a:rPr>
              <a:t>Page 386 of the ERG2012 provides the telephone numbers of the provincial agencies that </a:t>
            </a:r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</a:rPr>
              <a:t>must</a:t>
            </a:r>
            <a:r>
              <a:rPr lang="en-CA" sz="2400" baseline="30000" dirty="0" smtClean="0">
                <a:ea typeface="ＭＳ Ｐゴシック"/>
              </a:rPr>
              <a:t>1 </a:t>
            </a:r>
            <a:r>
              <a:rPr lang="en-CA" sz="2400" dirty="0" smtClean="0">
                <a:ea typeface="ＭＳ Ｐゴシック"/>
              </a:rPr>
              <a:t>be contacted for any incident involving dangerous goods.</a:t>
            </a:r>
          </a:p>
          <a:p>
            <a:pPr marL="284400" indent="-284400">
              <a:lnSpc>
                <a:spcPct val="90000"/>
              </a:lnSpc>
              <a:buNone/>
            </a:pPr>
            <a:r>
              <a:rPr lang="en-CA" sz="2400" dirty="0" smtClean="0">
                <a:ea typeface="ＭＳ Ｐゴシック"/>
              </a:rPr>
              <a:t>	</a:t>
            </a:r>
            <a:r>
              <a:rPr lang="en-CA" sz="2000" i="1" baseline="30000" dirty="0" smtClean="0">
                <a:ea typeface="ＭＳ Ｐゴシック"/>
              </a:rPr>
              <a:t>1 </a:t>
            </a:r>
            <a:r>
              <a:rPr lang="en-CA" sz="2000" i="1" dirty="0" smtClean="0">
                <a:ea typeface="ＭＳ Ｐゴシック"/>
              </a:rPr>
              <a:t>Canadian Federal and Provincial Regulations requirements</a:t>
            </a:r>
          </a:p>
          <a:p>
            <a:pPr marL="284400" lvl="1" indent="-284400">
              <a:lnSpc>
                <a:spcPct val="90000"/>
              </a:lnSpc>
              <a:buFontTx/>
              <a:buNone/>
            </a:pPr>
            <a:endParaRPr lang="en-CA" dirty="0" smtClean="0">
              <a:ea typeface="ＭＳ Ｐゴシック"/>
            </a:endParaRPr>
          </a:p>
          <a:p>
            <a:pPr marL="284400" lvl="1" indent="-284400">
              <a:lnSpc>
                <a:spcPct val="90000"/>
              </a:lnSpc>
              <a:buFont typeface="Wingdings" pitchFamily="2" charset="2"/>
              <a:buChar char="§"/>
            </a:pPr>
            <a:r>
              <a:rPr lang="en-CA" dirty="0" smtClean="0">
                <a:ea typeface="ＭＳ Ｐゴシック"/>
              </a:rPr>
              <a:t>Additionally, CANUTEC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</a:rPr>
              <a:t>may</a:t>
            </a:r>
            <a:r>
              <a:rPr lang="en-CA" baseline="30000" dirty="0" smtClean="0">
                <a:ea typeface="ＭＳ Ｐゴシック"/>
              </a:rPr>
              <a:t>2</a:t>
            </a:r>
            <a:r>
              <a:rPr lang="en-CA" dirty="0" smtClean="0">
                <a:ea typeface="ＭＳ Ｐゴシック"/>
              </a:rPr>
              <a:t> be contacted in order to get more detailed technical information on the dangerous goods involved.</a:t>
            </a:r>
          </a:p>
          <a:p>
            <a:pPr marL="284400" lvl="1" indent="-284400">
              <a:lnSpc>
                <a:spcPct val="90000"/>
              </a:lnSpc>
              <a:buNone/>
            </a:pPr>
            <a:r>
              <a:rPr lang="en-CA" dirty="0" smtClean="0">
                <a:ea typeface="ＭＳ Ｐゴシック"/>
              </a:rPr>
              <a:t>	</a:t>
            </a:r>
            <a:r>
              <a:rPr lang="en-CA" sz="2000" i="1" baseline="30000" dirty="0" smtClean="0">
                <a:ea typeface="ＭＳ Ｐゴシック"/>
              </a:rPr>
              <a:t>2</a:t>
            </a:r>
            <a:r>
              <a:rPr lang="en-CA" sz="2000" i="1" dirty="0" smtClean="0">
                <a:ea typeface="ＭＳ Ｐゴシック"/>
              </a:rPr>
              <a:t> Even if CANUTEC’s telephone number is not shown on the shipping document</a:t>
            </a:r>
            <a:endParaRPr lang="en-CA" i="1" dirty="0" smtClean="0">
              <a:ea typeface="ＭＳ Ｐゴシック"/>
            </a:endParaRPr>
          </a:p>
        </p:txBody>
      </p:sp>
      <p:sp>
        <p:nvSpPr>
          <p:cNvPr id="104451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1DFF-0D69-4770-8F1D-D9409867EA1A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	Who to call during an incident?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 pitchFamily="-110" charset="-128"/>
              <a:cs typeface="Helvetic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16456" cy="4191000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CA" sz="2400" b="1" dirty="0" smtClean="0"/>
              <a:t>CANUTEC</a:t>
            </a:r>
            <a:r>
              <a:rPr lang="en-CA" sz="2400" dirty="0" smtClean="0"/>
              <a:t> is the </a:t>
            </a:r>
            <a:r>
              <a:rPr lang="en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Canadian Transport Emergency Centre</a:t>
            </a:r>
            <a:r>
              <a:rPr lang="en-CA" sz="2400" dirty="0" smtClean="0"/>
              <a:t> and is operated by the Transport Dangerous Goods Directorate of Transport Canada.</a:t>
            </a:r>
          </a:p>
          <a:p>
            <a:pPr marL="284400" indent="-284400">
              <a:buFont typeface="Wingdings" pitchFamily="2" charset="2"/>
              <a:buChar char="§"/>
              <a:defRPr/>
            </a:pPr>
            <a:endParaRPr lang="fr-CA" sz="2400" dirty="0" smtClean="0"/>
          </a:p>
          <a:p>
            <a:pPr>
              <a:buFont typeface="Wingdings" pitchFamily="2" charset="2"/>
              <a:buChar char="§"/>
            </a:pPr>
            <a:r>
              <a:rPr lang="en-CA" sz="2400" b="1" dirty="0" smtClean="0"/>
              <a:t>CANUTEC</a:t>
            </a:r>
            <a:r>
              <a:rPr lang="en-CA" sz="2400" dirty="0" smtClean="0"/>
              <a:t> provides a national bilingual advisory service.  It is staffed by </a:t>
            </a:r>
            <a:r>
              <a:rPr lang="en-CA" sz="2400" b="1" i="1" dirty="0" smtClean="0"/>
              <a:t>professional scientists experienced and trained</a:t>
            </a:r>
            <a:r>
              <a:rPr lang="en-CA" sz="2400" dirty="0" smtClean="0"/>
              <a:t> in interpreting technical information and providing </a:t>
            </a:r>
            <a:r>
              <a:rPr lang="en-CA" sz="2400" b="1" i="1" dirty="0" smtClean="0"/>
              <a:t>emergency response advice</a:t>
            </a:r>
            <a:r>
              <a:rPr lang="en-CA" sz="2400" dirty="0" smtClean="0"/>
              <a:t>.</a:t>
            </a:r>
            <a:endParaRPr lang="en-CA" sz="2400" dirty="0"/>
          </a:p>
        </p:txBody>
      </p:sp>
      <p:sp>
        <p:nvSpPr>
          <p:cNvPr id="105475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E98B9-B387-415B-8018-F699F6CC595A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05477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</a:pPr>
            <a:r>
              <a:rPr lang="fr-CA" sz="3600" cap="none" smtClean="0">
                <a:solidFill>
                  <a:schemeClr val="tx1"/>
                </a:solidFill>
                <a:ea typeface="ＭＳ Ｐゴシック"/>
              </a:rPr>
              <a:t>	CANUTEC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16456" cy="4185256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In case of emergency, dial, 24 hours a day, 7 days a week: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(613) 996-6666</a:t>
            </a:r>
            <a:r>
              <a:rPr lang="en-CA" dirty="0" smtClean="0"/>
              <a:t>, or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666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smtClean="0"/>
              <a:t>on a cellular phone (Canada only).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CA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In non-emergency situation, please call the information line available 24 hours a day, 7 days a week at           </a:t>
            </a:r>
            <a:r>
              <a:rPr lang="en-C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(613) 992-4624</a:t>
            </a:r>
            <a:r>
              <a:rPr lang="en-CA" sz="2400" dirty="0" smtClean="0"/>
              <a:t>,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CA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Finally, by email:  </a:t>
            </a:r>
            <a:r>
              <a:rPr lang="en-C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CANUTEC@tc.gc.ca</a:t>
            </a:r>
            <a:endParaRPr lang="en-CA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6499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E9DB9-5B38-4E3C-9F20-3DA0D7DB0BE6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06501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</a:pPr>
            <a:r>
              <a:rPr lang="fr-CA" sz="3600" cap="none" dirty="0" smtClean="0">
                <a:solidFill>
                  <a:schemeClr val="tx1"/>
                </a:solidFill>
                <a:ea typeface="ＭＳ Ｐゴシック"/>
              </a:rPr>
              <a:t>	CANUTEC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41991-CB12-43A6-B539-98E65D219F46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360000" y="1548000"/>
            <a:ext cx="8424862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32000" indent="-432000">
              <a:buFont typeface="Times New Roman" pitchFamily="18" charset="0"/>
              <a:buAutoNum type="arabicParenR"/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Identify the material by finding any one of the following information</a:t>
            </a:r>
            <a:r>
              <a:rPr lang="fr-CA" b="0" dirty="0" smtClean="0">
                <a:solidFill>
                  <a:schemeClr val="tx1"/>
                </a:solidFill>
                <a:latin typeface="Helvetica" pitchFamily="34" charset="0"/>
              </a:rPr>
              <a:t>:</a:t>
            </a:r>
          </a:p>
          <a:p>
            <a:pPr marL="741600" lvl="1" indent="-284400">
              <a:spcBef>
                <a:spcPts val="600"/>
              </a:spcBef>
              <a:buFont typeface="Times New Roman" pitchFamily="18" charset="0"/>
              <a:buAutoNum type="alphaUcPeriod"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The 4-digit </a:t>
            </a:r>
            <a:r>
              <a:rPr lang="en-CA" sz="2000" dirty="0" smtClean="0">
                <a:solidFill>
                  <a:schemeClr val="tx1"/>
                </a:solidFill>
                <a:latin typeface="Helvetica" pitchFamily="34" charset="0"/>
              </a:rPr>
              <a:t>ID Number 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on a </a:t>
            </a:r>
            <a:r>
              <a:rPr lang="en-CA" sz="2000" b="0" u="sng" dirty="0" smtClean="0">
                <a:solidFill>
                  <a:schemeClr val="tx1"/>
                </a:solidFill>
                <a:latin typeface="Helvetica" pitchFamily="34" charset="0"/>
              </a:rPr>
              <a:t>placard or orange panel</a:t>
            </a:r>
            <a:r>
              <a:rPr lang="fr-CA" sz="2000" b="0" dirty="0" smtClean="0">
                <a:solidFill>
                  <a:schemeClr val="tx1"/>
                </a:solidFill>
                <a:latin typeface="Helvetica" pitchFamily="34" charset="0"/>
              </a:rPr>
              <a:t>;</a:t>
            </a:r>
            <a:endParaRPr lang="fr-CA" sz="2000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fr-CA" sz="3600" kern="0" dirty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</a:t>
            </a:r>
            <a:r>
              <a:rPr lang="fr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How to use the ERG2012</a:t>
            </a:r>
            <a:endParaRPr lang="fr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27088" y="3284537"/>
            <a:ext cx="7489826" cy="3457574"/>
            <a:chOff x="827088" y="3284537"/>
            <a:chExt cx="7489826" cy="3457574"/>
          </a:xfrm>
        </p:grpSpPr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827088" y="3284537"/>
              <a:ext cx="7489826" cy="3457574"/>
              <a:chOff x="432" y="1536"/>
              <a:chExt cx="4896" cy="2400"/>
            </a:xfrm>
          </p:grpSpPr>
          <p:graphicFrame>
            <p:nvGraphicFramePr>
              <p:cNvPr id="3074" name="Object 1024"/>
              <p:cNvGraphicFramePr>
                <a:graphicFrameLocks/>
              </p:cNvGraphicFramePr>
              <p:nvPr/>
            </p:nvGraphicFramePr>
            <p:xfrm>
              <a:off x="432" y="1536"/>
              <a:ext cx="4896" cy="2400"/>
            </p:xfrm>
            <a:graphic>
              <a:graphicData uri="http://schemas.openxmlformats.org/presentationml/2006/ole">
                <p:oleObj spid="_x0000_s3074" name="CorelDRAW! Graphic" r:id="rId3" imgW="7202160" imgH="2739960" progId="">
                  <p:embed/>
                </p:oleObj>
              </a:graphicData>
            </a:graphic>
          </p:graphicFrame>
          <p:pic>
            <p:nvPicPr>
              <p:cNvPr id="3080" name="Picture 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88" y="1920"/>
                <a:ext cx="2448" cy="9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5652120" y="4365104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44000" y="4320000"/>
              <a:ext cx="360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100" dirty="0" smtClean="0">
                  <a:solidFill>
                    <a:schemeClr val="tx1"/>
                  </a:solidFill>
                  <a:latin typeface="Helvetica" pitchFamily="34" charset="0"/>
                </a:rPr>
                <a:t>or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277600" y="3276600"/>
            <a:ext cx="304800" cy="214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CA" sz="800" b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07523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07525" name="TextBox 13"/>
          <p:cNvSpPr txBox="1">
            <a:spLocks noChangeArrowheads="1"/>
          </p:cNvSpPr>
          <p:nvPr/>
        </p:nvSpPr>
        <p:spPr bwMode="auto">
          <a:xfrm>
            <a:off x="360000" y="1548000"/>
            <a:ext cx="47529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400" indent="-284400">
              <a:buFont typeface="Times New Roman" pitchFamily="18" charset="0"/>
              <a:buAutoNum type="alphaUcPeriod" startAt="2"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The 4-digit </a:t>
            </a:r>
            <a:r>
              <a:rPr lang="en-CA" sz="2000" dirty="0" smtClean="0">
                <a:solidFill>
                  <a:schemeClr val="tx1"/>
                </a:solidFill>
                <a:latin typeface="Helvetica" pitchFamily="34" charset="0"/>
              </a:rPr>
              <a:t>ID Number 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(following UN or NA) on a </a:t>
            </a:r>
            <a:r>
              <a:rPr lang="en-CA" sz="2000" b="0" u="sng" dirty="0" smtClean="0">
                <a:solidFill>
                  <a:schemeClr val="tx1"/>
                </a:solidFill>
                <a:latin typeface="Helvetica" pitchFamily="34" charset="0"/>
              </a:rPr>
              <a:t>shipping document or package</a:t>
            </a:r>
            <a:r>
              <a:rPr lang="fr-CA" sz="2000" b="0" dirty="0" smtClean="0">
                <a:solidFill>
                  <a:schemeClr val="tx1"/>
                </a:solidFill>
                <a:latin typeface="Helvetica" pitchFamily="34" charset="0"/>
              </a:rPr>
              <a:t>;</a:t>
            </a:r>
            <a:endParaRPr lang="en-CA" sz="2000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 bwMode="auto">
          <a:xfrm>
            <a:off x="107950" y="550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CA" sz="36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pitchFamily="-110" charset="-128"/>
                <a:cs typeface="Helvetica" pitchFamily="34" charset="0"/>
              </a:rPr>
              <a:t>	How to use the ERG2012</a:t>
            </a:r>
            <a:endParaRPr kumimoji="0" lang="en-CA" sz="3600" b="1" i="0" u="none" strike="noStrike" kern="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pitchFamily="-110" charset="-128"/>
              <a:cs typeface="Helvetica" pitchFamily="34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076653" y="1412776"/>
            <a:ext cx="3888432" cy="5445382"/>
            <a:chOff x="2982" y="768"/>
            <a:chExt cx="3005" cy="3629"/>
          </a:xfrm>
        </p:grpSpPr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2" y="768"/>
              <a:ext cx="3005" cy="36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4818" y="2304"/>
              <a:ext cx="372" cy="2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448272" y="6485400"/>
            <a:ext cx="4572000" cy="2559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  <a:effectLst/>
                <a:latin typeface="Helvetica" pitchFamily="34" charset="0"/>
              </a:rPr>
              <a:t>Example of a shipping document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1277600" y="3276600"/>
            <a:ext cx="304800" cy="214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800" b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08548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08551" name="TextBox 16"/>
          <p:cNvSpPr txBox="1">
            <a:spLocks noChangeArrowheads="1"/>
          </p:cNvSpPr>
          <p:nvPr/>
        </p:nvSpPr>
        <p:spPr bwMode="auto">
          <a:xfrm>
            <a:off x="360000" y="1548000"/>
            <a:ext cx="4392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400" indent="-284400">
              <a:buFont typeface="Times New Roman" pitchFamily="18" charset="0"/>
              <a:buAutoNum type="alphaUcPeriod" startAt="3"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The </a:t>
            </a:r>
            <a:r>
              <a:rPr lang="en-CA" sz="2000" dirty="0" smtClean="0">
                <a:solidFill>
                  <a:schemeClr val="tx1"/>
                </a:solidFill>
                <a:latin typeface="Helvetica" pitchFamily="34" charset="0"/>
              </a:rPr>
              <a:t>name of the material 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on a shipping document or package.</a:t>
            </a:r>
            <a:endParaRPr lang="en-CA" sz="2000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38200" y="3055580"/>
            <a:ext cx="3228975" cy="3671887"/>
            <a:chOff x="838200" y="3055580"/>
            <a:chExt cx="3228975" cy="3671887"/>
          </a:xfrm>
        </p:grpSpPr>
        <p:grpSp>
          <p:nvGrpSpPr>
            <p:cNvPr id="108547" name="Group 21"/>
            <p:cNvGrpSpPr>
              <a:grpSpLocks/>
            </p:cNvGrpSpPr>
            <p:nvPr/>
          </p:nvGrpSpPr>
          <p:grpSpPr bwMode="auto">
            <a:xfrm>
              <a:off x="838200" y="3055580"/>
              <a:ext cx="3228975" cy="3671887"/>
              <a:chOff x="528" y="1536"/>
              <a:chExt cx="1998" cy="2479"/>
            </a:xfrm>
          </p:grpSpPr>
          <p:grpSp>
            <p:nvGrpSpPr>
              <p:cNvPr id="108557" name="Group 12"/>
              <p:cNvGrpSpPr>
                <a:grpSpLocks/>
              </p:cNvGrpSpPr>
              <p:nvPr/>
            </p:nvGrpSpPr>
            <p:grpSpPr bwMode="auto">
              <a:xfrm>
                <a:off x="576" y="1536"/>
                <a:ext cx="1950" cy="2304"/>
                <a:chOff x="720" y="1296"/>
                <a:chExt cx="1950" cy="2304"/>
              </a:xfrm>
            </p:grpSpPr>
            <p:pic>
              <p:nvPicPr>
                <p:cNvPr id="108559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20" y="1296"/>
                  <a:ext cx="1950" cy="23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6810" name="Oval 10"/>
                <p:cNvSpPr>
                  <a:spLocks noChangeArrowheads="1"/>
                </p:cNvSpPr>
                <p:nvPr/>
              </p:nvSpPr>
              <p:spPr bwMode="auto">
                <a:xfrm>
                  <a:off x="1152" y="1633"/>
                  <a:ext cx="1104" cy="286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50000"/>
                    </a:spcBef>
                    <a:defRPr/>
                  </a:pPr>
                  <a:endParaRPr lang="en-CA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34" charset="0"/>
                  </a:endParaRPr>
                </a:p>
              </p:txBody>
            </p:sp>
          </p:grpSp>
          <p:sp>
            <p:nvSpPr>
              <p:cNvPr id="108558" name="Text Box 19"/>
              <p:cNvSpPr txBox="1">
                <a:spLocks noChangeArrowheads="1"/>
              </p:cNvSpPr>
              <p:nvPr/>
            </p:nvSpPr>
            <p:spPr bwMode="auto">
              <a:xfrm>
                <a:off x="528" y="3830"/>
                <a:ext cx="1820" cy="1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 smtClean="0">
                    <a:solidFill>
                      <a:schemeClr val="tx1"/>
                    </a:solidFill>
                    <a:latin typeface="Helvetica" pitchFamily="34" charset="0"/>
                  </a:rPr>
                  <a:t>Example of a package</a:t>
                </a:r>
                <a:endParaRPr lang="en-US" sz="1200" dirty="0">
                  <a:solidFill>
                    <a:schemeClr val="tx1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123728" y="4653136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95736" y="4602614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0" dirty="0" smtClean="0">
                  <a:solidFill>
                    <a:schemeClr val="tx1"/>
                  </a:solidFill>
                  <a:latin typeface="Helvetica" pitchFamily="34" charset="0"/>
                </a:rPr>
                <a:t>or</a:t>
              </a:r>
            </a:p>
          </p:txBody>
        </p:sp>
      </p:grpSp>
      <p:sp>
        <p:nvSpPr>
          <p:cNvPr id="20" name="Title 6"/>
          <p:cNvSpPr txBox="1">
            <a:spLocks/>
          </p:cNvSpPr>
          <p:nvPr/>
        </p:nvSpPr>
        <p:spPr bwMode="auto">
          <a:xfrm>
            <a:off x="107950" y="550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CA" sz="36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pitchFamily="-110" charset="-128"/>
                <a:cs typeface="Helvetica" pitchFamily="34" charset="0"/>
              </a:rPr>
              <a:t>	How to use the ERG2012</a:t>
            </a:r>
            <a:endParaRPr kumimoji="0" lang="en-CA" sz="3600" b="1" i="0" u="none" strike="noStrike" kern="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pitchFamily="-110" charset="-128"/>
              <a:cs typeface="Helvetica" pitchFamily="34" charset="0"/>
            </a:endParaRP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4572000" y="1484784"/>
            <a:ext cx="4267200" cy="5277533"/>
            <a:chOff x="2880" y="1104"/>
            <a:chExt cx="2688" cy="3157"/>
          </a:xfrm>
        </p:grpSpPr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2880" y="1104"/>
              <a:ext cx="2688" cy="2976"/>
              <a:chOff x="2880" y="1104"/>
              <a:chExt cx="2698" cy="3063"/>
            </a:xfrm>
          </p:grpSpPr>
          <p:pic>
            <p:nvPicPr>
              <p:cNvPr id="25" name="Picture 1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4" y="1104"/>
                <a:ext cx="2674" cy="30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2880" y="2400"/>
                <a:ext cx="624" cy="19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2880" y="4108"/>
              <a:ext cx="2160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dirty="0">
                  <a:solidFill>
                    <a:srgbClr val="000000"/>
                  </a:solidFill>
                  <a:effectLst/>
                  <a:latin typeface="Helvetica" pitchFamily="34" charset="0"/>
                </a:rPr>
                <a:t>Example</a:t>
              </a:r>
              <a:r>
                <a:rPr lang="en-US" sz="1200" dirty="0">
                  <a:solidFill>
                    <a:srgbClr val="000000"/>
                  </a:solidFill>
                  <a:effectLst/>
                </a:rPr>
                <a:t> of a shipping document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16456" cy="4501480"/>
          </a:xfrm>
        </p:spPr>
        <p:txBody>
          <a:bodyPr lIns="90488" tIns="44450" rIns="90488" bIns="44450"/>
          <a:lstStyle/>
          <a:p>
            <a:pPr marL="571500" indent="-528638">
              <a:buFont typeface="+mj-lt"/>
              <a:buAutoNum type="arabicParenR" startAt="2"/>
              <a:tabLst>
                <a:tab pos="571500" algn="l"/>
              </a:tabLst>
            </a:pPr>
            <a:r>
              <a:rPr lang="en-CA" sz="2400" dirty="0" smtClean="0"/>
              <a:t>Look up the material’s 3-digit Guide number in either:</a:t>
            </a:r>
          </a:p>
          <a:p>
            <a:pPr marL="571500" indent="-528638">
              <a:buFontTx/>
              <a:buNone/>
              <a:tabLst>
                <a:tab pos="571500" algn="l"/>
              </a:tabLst>
            </a:pPr>
            <a:endParaRPr lang="en-CA" sz="1600" dirty="0" smtClean="0"/>
          </a:p>
          <a:p>
            <a:pPr marL="752400" indent="-284400"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CA" sz="2000" dirty="0" smtClean="0"/>
              <a:t>The ID Number index</a:t>
            </a:r>
            <a:r>
              <a:rPr lang="en-CA" sz="2000" dirty="0" smtClean="0">
                <a:solidFill>
                  <a:schemeClr val="tx2"/>
                </a:solidFill>
              </a:rPr>
              <a:t> </a:t>
            </a:r>
            <a:r>
              <a:rPr lang="en-CA" sz="2000" dirty="0" smtClean="0"/>
              <a:t>(</a:t>
            </a:r>
            <a:r>
              <a:rPr lang="en-CA" sz="20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</a:t>
            </a:r>
            <a:r>
              <a:rPr lang="en-CA" sz="2000" dirty="0" smtClean="0"/>
              <a:t>-bordered pages);</a:t>
            </a:r>
          </a:p>
          <a:p>
            <a:pPr marL="752400" indent="-284400">
              <a:buFont typeface="Wingdings" pitchFamily="2" charset="2"/>
              <a:buChar char="§"/>
              <a:tabLst>
                <a:tab pos="571500" algn="l"/>
              </a:tabLst>
            </a:pPr>
            <a:endParaRPr lang="en-CA" sz="2000" b="1" dirty="0" smtClean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52400" indent="-284400"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CA" sz="2000" dirty="0" smtClean="0"/>
              <a:t>The name of material index</a:t>
            </a:r>
            <a:r>
              <a:rPr lang="en-CA" sz="2000" dirty="0" smtClean="0">
                <a:solidFill>
                  <a:srgbClr val="114FFB"/>
                </a:solidFill>
              </a:rPr>
              <a:t> </a:t>
            </a:r>
            <a:r>
              <a:rPr lang="en-CA" sz="2000" dirty="0" smtClean="0"/>
              <a:t>(</a:t>
            </a:r>
            <a:r>
              <a:rPr lang="en-CA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</a:t>
            </a:r>
            <a:r>
              <a:rPr lang="en-CA" sz="2000" dirty="0" smtClean="0"/>
              <a:t>-bordered pages);</a:t>
            </a:r>
          </a:p>
          <a:p>
            <a:pPr marL="752400" indent="-284400">
              <a:buFont typeface="Wingdings" pitchFamily="2" charset="2"/>
              <a:buChar char="§"/>
              <a:tabLst>
                <a:tab pos="571500" algn="l"/>
              </a:tabLst>
            </a:pPr>
            <a:endParaRPr lang="en-CA" sz="2000" dirty="0" smtClean="0"/>
          </a:p>
          <a:p>
            <a:pPr marL="752400" indent="-284400">
              <a:buFont typeface="Wingdings" pitchFamily="2" charset="2"/>
              <a:buChar char="§"/>
              <a:tabLst>
                <a:tab pos="571500" algn="l"/>
              </a:tabLst>
            </a:pPr>
            <a:r>
              <a:rPr lang="en-CA" sz="2000" dirty="0" smtClean="0"/>
              <a:t>As a </a:t>
            </a:r>
            <a:r>
              <a:rPr lang="en-CA" sz="2000" b="1" i="1" dirty="0" smtClean="0"/>
              <a:t>last resort</a:t>
            </a:r>
            <a:r>
              <a:rPr lang="en-CA" sz="2000" dirty="0" smtClean="0"/>
              <a:t>, if the ID number or the name of material are not available, use the Table of Placards and/or the Rail Car and Road Trailer Identification Charts</a:t>
            </a:r>
            <a:r>
              <a:rPr lang="en-US" sz="2000" dirty="0" smtClean="0"/>
              <a:t>.</a:t>
            </a:r>
          </a:p>
          <a:p>
            <a:pPr marL="752400" indent="-284400">
              <a:buFont typeface="Wingdings" pitchFamily="2" charset="2"/>
              <a:buChar char="§"/>
              <a:tabLst>
                <a:tab pos="571500" algn="l"/>
              </a:tabLst>
            </a:pPr>
            <a:endParaRPr lang="en-CA" sz="2000" dirty="0" smtClean="0"/>
          </a:p>
          <a:p>
            <a:pPr marL="752400" indent="-284400">
              <a:buNone/>
              <a:tabLst>
                <a:tab pos="571500" algn="l"/>
              </a:tabLst>
            </a:pPr>
            <a:r>
              <a:rPr lang="en-CA" sz="2000" dirty="0" smtClean="0"/>
              <a:t>Note if the substance is </a:t>
            </a:r>
            <a:r>
              <a:rPr lang="en-CA" sz="2000" u="sng" dirty="0" smtClean="0"/>
              <a:t>highlighted</a:t>
            </a:r>
            <a:r>
              <a:rPr lang="en-CA" sz="2000" dirty="0" smtClean="0"/>
              <a:t> in </a:t>
            </a:r>
            <a:r>
              <a:rPr lang="en-CA" sz="20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  <a:r>
              <a:rPr lang="en-CA" sz="2000" dirty="0" smtClean="0"/>
              <a:t>;</a:t>
            </a:r>
          </a:p>
          <a:p>
            <a:pPr marL="752400" indent="-284400">
              <a:buFont typeface="Wingdings" pitchFamily="2" charset="2"/>
              <a:buChar char="§"/>
              <a:tabLst>
                <a:tab pos="571500" algn="l"/>
              </a:tabLst>
            </a:pPr>
            <a:endParaRPr lang="en-CA" sz="2000" dirty="0" smtClean="0"/>
          </a:p>
        </p:txBody>
      </p:sp>
      <p:sp>
        <p:nvSpPr>
          <p:cNvPr id="109571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43234-6011-4F8D-89F5-7AB38A407ECD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107950" y="550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CA" sz="36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pitchFamily="-110" charset="-128"/>
                <a:cs typeface="Helvetica" pitchFamily="34" charset="0"/>
              </a:rPr>
              <a:t>	How to use the ERG2012</a:t>
            </a:r>
            <a:endParaRPr kumimoji="0" lang="en-CA" sz="3600" b="1" i="0" u="none" strike="noStrike" kern="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pitchFamily="-110" charset="-128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cap="all" dirty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	</a:t>
            </a: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Additional Sections</a:t>
            </a:r>
            <a:endParaRPr lang="en-CA" sz="3600" kern="0" cap="all" dirty="0">
              <a:solidFill>
                <a:schemeClr val="tx1"/>
              </a:solidFill>
              <a:latin typeface="Helvetica" pitchFamily="34" charset="0"/>
              <a:ea typeface="ＭＳ Ｐゴシック" pitchFamily="-110" charset="-128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873B2-BABF-44A8-B3AF-EA82D21E1E8B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60000" y="1548000"/>
            <a:ext cx="83884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</a:rPr>
              <a:t>Other ERG2012 sections, not covered in the presentation, but suggested for reading:</a:t>
            </a:r>
          </a:p>
          <a:p>
            <a:pPr marL="741600" lvl="1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</a:rPr>
              <a:t>Shipping Documents (inside front page cover)</a:t>
            </a:r>
          </a:p>
          <a:p>
            <a:pPr marL="741600" lvl="1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</a:rPr>
              <a:t>Safety Precautions (page 2)</a:t>
            </a:r>
          </a:p>
          <a:p>
            <a:pPr marL="741600" lvl="1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</a:rPr>
              <a:t>Hazard Classification System (page 4)</a:t>
            </a:r>
          </a:p>
          <a:p>
            <a:pPr marL="741600" lvl="1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</a:rPr>
              <a:t>Hazard Identification Numbers Displayed on Some Intermodal Containers (pages 10-13)</a:t>
            </a:r>
          </a:p>
          <a:p>
            <a:pPr marL="741600" lvl="1" indent="-284400">
              <a:spcBef>
                <a:spcPts val="1200"/>
              </a:spcBef>
              <a:buFont typeface="Wingdings" pitchFamily="2" charset="2"/>
              <a:buChar char="§"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</a:rPr>
              <a:t>Pipeline Transportation (pages 14-19) </a:t>
            </a:r>
          </a:p>
          <a:p>
            <a:pPr lvl="1">
              <a:buFont typeface="Wingdings" pitchFamily="2" charset="2"/>
              <a:buChar char="§"/>
            </a:pPr>
            <a:endParaRPr lang="en-CA" sz="2800" b="0" dirty="0" smtClean="0">
              <a:solidFill>
                <a:schemeClr val="tx1"/>
              </a:solidFill>
              <a:latin typeface="Helvetica" pitchFamily="34" charset="0"/>
              <a:ea typeface="ＭＳ Ｐゴシック"/>
            </a:endParaRPr>
          </a:p>
          <a:p>
            <a:endParaRPr lang="en-CA" b="0" dirty="0" smtClean="0">
              <a:solidFill>
                <a:schemeClr val="tx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100432" cy="4545296"/>
          </a:xfrm>
        </p:spPr>
        <p:txBody>
          <a:bodyPr lIns="90488" tIns="44450" rIns="90488" bIns="44450"/>
          <a:lstStyle/>
          <a:p>
            <a:pPr marL="457200" indent="-457200">
              <a:buFont typeface="+mj-lt"/>
              <a:buAutoNum type="arabicParenR" startAt="3"/>
              <a:defRPr/>
            </a:pPr>
            <a:r>
              <a:rPr lang="en-CA" sz="2400" dirty="0" smtClean="0"/>
              <a:t>Turn to the numbered guide (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</a:t>
            </a:r>
            <a:r>
              <a:rPr lang="en-CA" sz="2400" dirty="0" smtClean="0"/>
              <a:t>-bordered</a:t>
            </a:r>
            <a:r>
              <a:rPr lang="en-CA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CA" sz="2400" dirty="0" smtClean="0"/>
              <a:t>pages):</a:t>
            </a:r>
          </a:p>
          <a:p>
            <a:pPr marL="457200" indent="-457200">
              <a:buNone/>
              <a:defRPr/>
            </a:pPr>
            <a:endParaRPr lang="en-CA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55663" lvl="1" indent="-455613">
              <a:buFont typeface="Wingdings" pitchFamily="2" charset="2"/>
              <a:buChar char="§"/>
              <a:defRPr/>
            </a:pPr>
            <a:r>
              <a:rPr lang="en-CA" sz="2000" dirty="0" smtClean="0"/>
              <a:t>Read carefully all the information provided in the </a:t>
            </a:r>
            <a:r>
              <a:rPr lang="en-CA" sz="2000" b="1" kern="1200" dirty="0" smtClean="0">
                <a:solidFill>
                  <a:srgbClr val="FF6600"/>
                </a:solidFill>
                <a:effectLst>
                  <a:outerShdw blurRad="38100" dist="38100" dir="2700000" algn="tl" rotWithShape="0">
                    <a:schemeClr val="tx1"/>
                  </a:outerShdw>
                </a:effectLst>
              </a:rPr>
              <a:t>ORANGE</a:t>
            </a:r>
            <a:r>
              <a:rPr lang="en-CA" sz="2000" dirty="0" smtClean="0"/>
              <a:t> Guide and use jointly the </a:t>
            </a:r>
            <a:r>
              <a:rPr lang="en-CA" sz="2000" b="1" kern="1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  <a:r>
              <a:rPr lang="en-CA" sz="2000" dirty="0" smtClean="0"/>
              <a:t> Section if the substance is </a:t>
            </a:r>
            <a:r>
              <a:rPr lang="en-CA" sz="2000" u="sng" dirty="0" smtClean="0"/>
              <a:t>highlighted</a:t>
            </a:r>
            <a:r>
              <a:rPr lang="en-CA" sz="2000" dirty="0" smtClean="0"/>
              <a:t>.</a:t>
            </a:r>
          </a:p>
          <a:p>
            <a:pPr marL="0" lvl="1" indent="0">
              <a:buNone/>
              <a:defRPr/>
            </a:pPr>
            <a:endParaRPr lang="en-CA" sz="2000" dirty="0" smtClean="0"/>
          </a:p>
          <a:p>
            <a:pPr marL="0" lvl="1" indent="0">
              <a:buNone/>
              <a:defRPr/>
            </a:pPr>
            <a:r>
              <a:rPr lang="en-CA" dirty="0" smtClean="0"/>
              <a:t>It is important to verify if the substance found in the </a:t>
            </a:r>
            <a:r>
              <a:rPr lang="en-CA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</a:t>
            </a:r>
            <a:r>
              <a:rPr lang="en-CA" dirty="0" smtClean="0"/>
              <a:t> or </a:t>
            </a:r>
            <a:r>
              <a:rPr lang="en-C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</a:t>
            </a:r>
            <a:r>
              <a:rPr lang="en-CA" dirty="0" smtClean="0"/>
              <a:t>-bordered pages is highlighted in </a:t>
            </a:r>
            <a:r>
              <a:rPr lang="en-CA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  <a:r>
              <a:rPr lang="en-CA" dirty="0" smtClean="0"/>
              <a:t>, in order to use the relevant distances from the </a:t>
            </a:r>
            <a:r>
              <a:rPr lang="en-CA" b="1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</a:t>
            </a:r>
            <a:r>
              <a:rPr lang="en-CA" dirty="0" smtClean="0"/>
              <a:t> and/or </a:t>
            </a:r>
            <a:r>
              <a:rPr lang="en-CA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  <a:r>
              <a:rPr lang="en-CA" dirty="0" smtClean="0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CA" dirty="0" smtClean="0"/>
              <a:t>Sections.</a:t>
            </a:r>
          </a:p>
          <a:p>
            <a:pPr marL="855663" lvl="1" indent="-455613">
              <a:buNone/>
              <a:defRPr/>
            </a:pPr>
            <a:endParaRPr lang="en-CA" sz="2000" dirty="0" smtClean="0"/>
          </a:p>
        </p:txBody>
      </p:sp>
      <p:sp>
        <p:nvSpPr>
          <p:cNvPr id="110595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93FB9-2841-41DD-8019-96D6CB0F4149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107950" y="550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CA" sz="36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pitchFamily="-110" charset="-128"/>
                <a:cs typeface="Helvetica" pitchFamily="34" charset="0"/>
              </a:rPr>
              <a:t>	How to use the ERG2012</a:t>
            </a:r>
            <a:endParaRPr kumimoji="0" lang="en-CA" sz="3600" b="1" i="0" u="none" strike="noStrike" kern="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pitchFamily="-110" charset="-128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Text Box 1032"/>
          <p:cNvSpPr txBox="1">
            <a:spLocks noChangeArrowheads="1"/>
          </p:cNvSpPr>
          <p:nvPr/>
        </p:nvSpPr>
        <p:spPr bwMode="auto">
          <a:xfrm>
            <a:off x="381000" y="1556792"/>
            <a:ext cx="8295456" cy="41857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CA" sz="2800" u="sng" dirty="0" smtClean="0">
                <a:solidFill>
                  <a:srgbClr val="FF0000"/>
                </a:solidFill>
                <a:latin typeface="Helvetica" pitchFamily="34" charset="0"/>
              </a:rPr>
              <a:t>Caution:</a:t>
            </a:r>
            <a:r>
              <a:rPr lang="en-CA" sz="2800" b="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endParaRPr lang="en-CA" sz="2800" b="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CA" sz="2000" b="0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284400" indent="-284400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CA" b="0" dirty="0" smtClean="0">
                <a:solidFill>
                  <a:schemeClr val="tx1"/>
                </a:solidFill>
                <a:latin typeface="Helvetica" pitchFamily="34" charset="0"/>
              </a:rPr>
              <a:t>If a reference to a guide cannot be found and the incident is believed to involve dangerous goods:</a:t>
            </a:r>
          </a:p>
          <a:p>
            <a:pPr marL="741600" lvl="1" indent="-284400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Turn to </a:t>
            </a:r>
            <a:r>
              <a:rPr lang="en-CA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GUIDE </a:t>
            </a:r>
            <a:r>
              <a:rPr lang="en-CA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</a:rPr>
              <a:t>111 </a:t>
            </a:r>
            <a:r>
              <a:rPr lang="en-CA" sz="2000" b="0" dirty="0" smtClean="0">
                <a:solidFill>
                  <a:schemeClr val="tx1"/>
                </a:solidFill>
                <a:latin typeface="Helvetica" pitchFamily="34" charset="0"/>
              </a:rPr>
              <a:t>and use it until additional information becomes available.</a:t>
            </a:r>
          </a:p>
          <a:p>
            <a:pPr marL="741600" lvl="1" indent="-284400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defRPr/>
            </a:pPr>
            <a:endParaRPr lang="en-CA" sz="2000" b="0" dirty="0" smtClean="0">
              <a:solidFill>
                <a:schemeClr val="tx1"/>
              </a:solidFill>
              <a:latin typeface="Helvetica" pitchFamily="34" charset="0"/>
            </a:endParaRPr>
          </a:p>
          <a:p>
            <a:pPr marL="284400" lvl="0" indent="-284400" eaLnBrk="0" hangingPunct="0">
              <a:spcBef>
                <a:spcPct val="20000"/>
              </a:spcBef>
              <a:buClr>
                <a:prstClr val="black"/>
              </a:buClr>
              <a:buFont typeface="Wingdings" pitchFamily="2" charset="2"/>
              <a:buChar char="§"/>
            </a:pPr>
            <a:r>
              <a:rPr lang="en-CA" b="0" u="sng" dirty="0" smtClean="0">
                <a:solidFill>
                  <a:prstClr val="black"/>
                </a:solidFill>
                <a:latin typeface="Helvetica" pitchFamily="34" charset="0"/>
              </a:rPr>
              <a:t>If the incident involves explosives</a:t>
            </a:r>
            <a:r>
              <a:rPr lang="en-CA" b="0" dirty="0" smtClean="0">
                <a:solidFill>
                  <a:prstClr val="black"/>
                </a:solidFill>
                <a:latin typeface="Helvetica" pitchFamily="34" charset="0"/>
              </a:rPr>
              <a:t>:</a:t>
            </a:r>
            <a:r>
              <a:rPr lang="en-CA" b="0" u="sng" dirty="0" smtClean="0">
                <a:solidFill>
                  <a:prstClr val="black"/>
                </a:solidFill>
                <a:latin typeface="Helvetica" pitchFamily="34" charset="0"/>
              </a:rPr>
              <a:t> </a:t>
            </a:r>
            <a:r>
              <a:rPr lang="en-CA" b="0" dirty="0" smtClean="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 </a:t>
            </a:r>
          </a:p>
          <a:p>
            <a:pPr marL="2671763" lvl="5" indent="-284400" eaLnBrk="0" hangingPunct="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Use </a:t>
            </a:r>
            <a:r>
              <a:rPr lang="en-CA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</a:rPr>
              <a:t>GUIDE </a:t>
            </a:r>
            <a:r>
              <a:rPr lang="en-CA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</a:rPr>
              <a:t>112</a:t>
            </a:r>
            <a:r>
              <a:rPr lang="en-CA" sz="2000" b="0" kern="0" dirty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 </a:t>
            </a:r>
            <a:r>
              <a:rPr lang="en-CA" sz="20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for all explosives, except:</a:t>
            </a:r>
            <a:endParaRPr lang="en-CA" sz="2000" b="0" kern="0" dirty="0">
              <a:solidFill>
                <a:prstClr val="black"/>
              </a:solidFill>
              <a:latin typeface="Helvetica" pitchFamily="34" charset="0"/>
              <a:ea typeface="ＭＳ Ｐゴシック" pitchFamily="-110" charset="-128"/>
            </a:endParaRPr>
          </a:p>
          <a:p>
            <a:pPr marL="2671763" lvl="5" indent="-2844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CA" sz="20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For Class 1.4 and 1.6 explosives, use </a:t>
            </a:r>
            <a:r>
              <a:rPr lang="en-CA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</a:rPr>
              <a:t>GUIDE </a:t>
            </a:r>
            <a:r>
              <a:rPr lang="en-CA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ea typeface="ＭＳ Ｐゴシック" pitchFamily="-110" charset="-128"/>
              </a:rPr>
              <a:t>114</a:t>
            </a:r>
            <a:r>
              <a:rPr lang="en-CA" sz="2000" b="0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110" charset="-128"/>
              </a:rPr>
              <a:t>.</a:t>
            </a:r>
            <a:endParaRPr lang="en-CA" sz="2000" b="0" dirty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82947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852" y="4772372"/>
            <a:ext cx="1104900" cy="110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1622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4D452-B658-4050-9AF0-A43C5B9A83E8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107950" y="550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CA" sz="36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pitchFamily="-110" charset="-128"/>
                <a:cs typeface="Helvetica" pitchFamily="34" charset="0"/>
              </a:rPr>
              <a:t>	How to use the ERG2012</a:t>
            </a:r>
            <a:endParaRPr kumimoji="0" lang="en-CA" sz="3600" b="1" i="0" u="none" strike="noStrike" kern="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pitchFamily="-110" charset="-128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000" y="1548000"/>
            <a:ext cx="8305800" cy="4038600"/>
          </a:xfrm>
        </p:spPr>
        <p:txBody>
          <a:bodyPr lIns="90488" tIns="44450" rIns="90488" bIns="44450"/>
          <a:lstStyle/>
          <a:p>
            <a:pPr>
              <a:buNone/>
              <a:defRPr/>
            </a:pPr>
            <a:r>
              <a:rPr lang="en-CA" sz="2400" smtClean="0"/>
              <a:t>For each of the following examples:</a:t>
            </a:r>
          </a:p>
          <a:p>
            <a:pPr>
              <a:buClr>
                <a:srgbClr val="FF6600"/>
              </a:buClr>
              <a:buFont typeface="Arial Unicode MS" pitchFamily="34" charset="-128"/>
              <a:buNone/>
              <a:defRPr/>
            </a:pPr>
            <a:endParaRPr lang="en-CA" sz="2400" smtClean="0"/>
          </a:p>
          <a:p>
            <a:pPr marL="284400" indent="-28440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CA" sz="2000" smtClean="0"/>
              <a:t>Find the appropriate guide in the </a:t>
            </a:r>
            <a:r>
              <a:rPr lang="en-CA" sz="2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</a:t>
            </a:r>
            <a:r>
              <a:rPr lang="en-CA" sz="2000" smtClean="0"/>
              <a:t>-bordered section;</a:t>
            </a:r>
          </a:p>
          <a:p>
            <a:pPr marL="284400" indent="-284400"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CA" sz="2000" smtClean="0"/>
          </a:p>
          <a:p>
            <a:pPr marL="284400" indent="-28440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CA" sz="2000" smtClean="0"/>
              <a:t>Identify the suggested distances / zones in the </a:t>
            </a:r>
            <a:r>
              <a:rPr lang="en-CA" sz="2000" b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</a:t>
            </a:r>
            <a:r>
              <a:rPr lang="en-CA" sz="2000" smtClean="0"/>
              <a:t> and/or </a:t>
            </a:r>
            <a:r>
              <a:rPr lang="en-CA" sz="2000" b="1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  <a:r>
              <a:rPr lang="en-CA" sz="2000" smtClean="0"/>
              <a:t> Sections;</a:t>
            </a:r>
          </a:p>
          <a:p>
            <a:pPr marL="284400" indent="-284400"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CA" sz="2000" smtClean="0"/>
          </a:p>
          <a:p>
            <a:pPr marL="284400" indent="-284400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CA" sz="2000" smtClean="0"/>
              <a:t>Describe the main characteristics and hazards of the substance.</a:t>
            </a:r>
          </a:p>
        </p:txBody>
      </p:sp>
      <p:sp>
        <p:nvSpPr>
          <p:cNvPr id="112643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140AD-4CE1-4589-B5CC-406AA421E53E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107950" y="550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</a:tabLst>
              <a:defRPr/>
            </a:pPr>
            <a:r>
              <a:rPr kumimoji="0" lang="en-CA" sz="3600" b="1" i="0" u="none" strike="noStrike" kern="0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pitchFamily="-110" charset="-128"/>
                <a:cs typeface="Helvetica" pitchFamily="34" charset="0"/>
              </a:rPr>
              <a:t>	How to use the ERG2012</a:t>
            </a:r>
            <a:endParaRPr kumimoji="0" lang="en-CA" sz="3600" b="1" i="0" u="none" strike="noStrike" kern="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pitchFamily="-110" charset="-128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000" y="1548000"/>
            <a:ext cx="7164328" cy="656864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CA" smtClean="0"/>
              <a:t>A 1000-litre tote container is leaking.</a:t>
            </a:r>
            <a:endParaRPr lang="en-CA" smtClean="0">
              <a:ea typeface="ＭＳ Ｐゴシック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0802" y="2132856"/>
            <a:ext cx="7793598" cy="4311352"/>
            <a:chOff x="740802" y="2132856"/>
            <a:chExt cx="7793598" cy="4311352"/>
          </a:xfrm>
        </p:grpSpPr>
        <p:pic>
          <p:nvPicPr>
            <p:cNvPr id="5018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802" y="4039800"/>
              <a:ext cx="2217859" cy="23525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4105" name="Group 16"/>
            <p:cNvGrpSpPr>
              <a:grpSpLocks/>
            </p:cNvGrpSpPr>
            <p:nvPr/>
          </p:nvGrpSpPr>
          <p:grpSpPr bwMode="auto">
            <a:xfrm>
              <a:off x="4305959" y="2132856"/>
              <a:ext cx="4228441" cy="4311352"/>
              <a:chOff x="2880" y="1296"/>
              <a:chExt cx="2400" cy="2330"/>
            </a:xfrm>
          </p:grpSpPr>
          <p:graphicFrame>
            <p:nvGraphicFramePr>
              <p:cNvPr id="4098" name="Object 204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880" y="1296"/>
              <a:ext cx="2400" cy="2330"/>
            </p:xfrm>
            <a:graphic>
              <a:graphicData uri="http://schemas.openxmlformats.org/presentationml/2006/ole">
                <p:oleObj spid="_x0000_s4098" name="Paint Shop Pro Image" r:id="rId4" imgW="3852614" imgH="3930642" progId="">
                  <p:embed/>
                </p:oleObj>
              </a:graphicData>
            </a:graphic>
          </p:graphicFrame>
          <p:sp>
            <p:nvSpPr>
              <p:cNvPr id="4109" name="Text Box 12"/>
              <p:cNvSpPr txBox="1">
                <a:spLocks noChangeArrowheads="1"/>
              </p:cNvSpPr>
              <p:nvPr/>
            </p:nvSpPr>
            <p:spPr bwMode="auto">
              <a:xfrm>
                <a:off x="3696" y="2688"/>
                <a:ext cx="675" cy="28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CA" sz="2800" smtClean="0">
                    <a:solidFill>
                      <a:srgbClr val="040300"/>
                    </a:solidFill>
                    <a:latin typeface="Helvetica" pitchFamily="34" charset="0"/>
                  </a:rPr>
                  <a:t>1824</a:t>
                </a:r>
                <a:endParaRPr lang="en-CA" sz="2800">
                  <a:solidFill>
                    <a:srgbClr val="040300"/>
                  </a:solidFill>
                  <a:latin typeface="Helvetica" pitchFamily="34" charset="0"/>
                </a:endParaRPr>
              </a:p>
            </p:txBody>
          </p:sp>
        </p:grpSp>
      </p:grpSp>
      <p:sp>
        <p:nvSpPr>
          <p:cNvPr id="50190" name="Line 14"/>
          <p:cNvSpPr>
            <a:spLocks noChangeShapeType="1"/>
          </p:cNvSpPr>
          <p:nvPr/>
        </p:nvSpPr>
        <p:spPr bwMode="auto">
          <a:xfrm flipV="1">
            <a:off x="2316105" y="2348879"/>
            <a:ext cx="4128104" cy="252002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2316104" y="5283460"/>
            <a:ext cx="3984088" cy="9538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4102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196D2-D6E7-4785-B27F-3D22A344050C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  <p:sp>
        <p:nvSpPr>
          <p:cNvPr id="14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Example 1</a:t>
            </a:r>
            <a:endParaRPr lang="en-CA" sz="3600" kern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907704" y="1548000"/>
            <a:ext cx="6864350" cy="5181600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CA" sz="2400" dirty="0" smtClean="0"/>
              <a:t>ID No. is 1824;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</a:t>
            </a:r>
            <a:r>
              <a:rPr lang="en-CA" sz="2400" dirty="0" smtClean="0"/>
              <a:t>-bordered pages indicate that the name of the material is </a:t>
            </a:r>
            <a:r>
              <a:rPr lang="en-CA" sz="2400" i="1" dirty="0" smtClean="0"/>
              <a:t>sodium hydroxide, solution</a:t>
            </a:r>
            <a:r>
              <a:rPr lang="en-CA" sz="2400" dirty="0" smtClean="0"/>
              <a:t> or </a:t>
            </a:r>
            <a:r>
              <a:rPr lang="en-CA" sz="2400" i="1" dirty="0" smtClean="0"/>
              <a:t>caustic soda, solution</a:t>
            </a:r>
            <a:r>
              <a:rPr lang="en-CA" sz="2400" dirty="0" smtClean="0"/>
              <a:t> and refers to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154</a:t>
            </a:r>
            <a:r>
              <a:rPr lang="en-CA" sz="24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154</a:t>
            </a:r>
            <a:r>
              <a:rPr lang="en-CA" sz="2400" dirty="0" smtClean="0"/>
              <a:t> corresponds to </a:t>
            </a:r>
            <a:r>
              <a:rPr lang="en-CA" sz="2400" b="1" i="1" dirty="0" smtClean="0"/>
              <a:t>Substances - Toxic and/or Corrosive (Non-Combustible)</a:t>
            </a:r>
            <a:r>
              <a:rPr lang="en-CA" sz="24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The substance is </a:t>
            </a:r>
            <a:r>
              <a:rPr lang="en-CA" sz="2400" u="sng" dirty="0" smtClean="0"/>
              <a:t>not highlighted</a:t>
            </a:r>
            <a:r>
              <a:rPr lang="en-CA" sz="2400" dirty="0" smtClean="0"/>
              <a:t>; therefore the </a:t>
            </a:r>
            <a:r>
              <a:rPr lang="en-CA" sz="24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  <a:r>
              <a:rPr lang="en-CA" sz="2400" b="1" dirty="0" smtClean="0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CA" sz="2400" dirty="0" smtClean="0"/>
              <a:t>section does not apply;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As an immediate precautionary measure, isolate the spill or leak area in all directions for at least 50 metres for liquids;</a:t>
            </a:r>
            <a:endParaRPr lang="en-CA" sz="2400" dirty="0"/>
          </a:p>
        </p:txBody>
      </p:sp>
      <p:grpSp>
        <p:nvGrpSpPr>
          <p:cNvPr id="5124" name="Group 1031"/>
          <p:cNvGrpSpPr>
            <a:grpSpLocks noChangeAspect="1"/>
          </p:cNvGrpSpPr>
          <p:nvPr/>
        </p:nvGrpSpPr>
        <p:grpSpPr bwMode="auto">
          <a:xfrm>
            <a:off x="323850" y="1600200"/>
            <a:ext cx="1295822" cy="1283835"/>
            <a:chOff x="672" y="960"/>
            <a:chExt cx="973" cy="964"/>
          </a:xfrm>
        </p:grpSpPr>
        <p:graphicFrame>
          <p:nvGraphicFramePr>
            <p:cNvPr id="5122" name="Object 10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72" y="960"/>
            <a:ext cx="973" cy="964"/>
          </p:xfrm>
          <a:graphic>
            <a:graphicData uri="http://schemas.openxmlformats.org/presentationml/2006/ole">
              <p:oleObj spid="_x0000_s5122" name="Paint Shop Pro Image" r:id="rId4" imgW="3852614" imgH="3930642" progId="">
                <p:embed/>
              </p:oleObj>
            </a:graphicData>
          </a:graphic>
        </p:graphicFrame>
        <p:sp>
          <p:nvSpPr>
            <p:cNvPr id="5128" name="Text Box 1030"/>
            <p:cNvSpPr txBox="1">
              <a:spLocks noChangeArrowheads="1"/>
            </p:cNvSpPr>
            <p:nvPr/>
          </p:nvSpPr>
          <p:spPr bwMode="auto">
            <a:xfrm>
              <a:off x="996" y="1536"/>
              <a:ext cx="311" cy="16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CA" sz="800" dirty="0">
                  <a:solidFill>
                    <a:srgbClr val="040300"/>
                  </a:solidFill>
                  <a:latin typeface="Helvetica" pitchFamily="34" charset="0"/>
                </a:rPr>
                <a:t>1824</a:t>
              </a:r>
            </a:p>
          </p:txBody>
        </p:sp>
      </p:grpSp>
      <p:sp>
        <p:nvSpPr>
          <p:cNvPr id="5125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4D540-5CAE-4270-9686-C90AB97C56A2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fr-CA" sz="3600" kern="0" dirty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</a:t>
            </a:r>
            <a:r>
              <a:rPr lang="fr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for </a:t>
            </a: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Example</a:t>
            </a:r>
            <a:r>
              <a:rPr lang="fr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 1</a:t>
            </a:r>
            <a:endParaRPr lang="fr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6864350" cy="5105400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CA" sz="2400" dirty="0" smtClean="0"/>
              <a:t>In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154</a:t>
            </a:r>
            <a:r>
              <a:rPr lang="en-CA" sz="2400" dirty="0" smtClean="0"/>
              <a:t>, under the </a:t>
            </a:r>
            <a:r>
              <a:rPr lang="en-CA" sz="2400" b="1" i="1" dirty="0" smtClean="0"/>
              <a:t>Potential Hazards </a:t>
            </a:r>
            <a:r>
              <a:rPr lang="en-CA" sz="2400" dirty="0" smtClean="0"/>
              <a:t>s</a:t>
            </a:r>
            <a:r>
              <a:rPr lang="en-CA" sz="2400" dirty="0" smtClean="0"/>
              <a:t>ection</a:t>
            </a:r>
            <a:r>
              <a:rPr lang="en-CA" sz="2400" dirty="0" smtClean="0"/>
              <a:t>, the </a:t>
            </a:r>
            <a:r>
              <a:rPr lang="en-CA" sz="2400" b="1" i="1" dirty="0" smtClean="0"/>
              <a:t>Health</a:t>
            </a:r>
            <a:r>
              <a:rPr lang="en-CA" sz="2400" dirty="0" smtClean="0"/>
              <a:t> hazards precede the </a:t>
            </a:r>
            <a:r>
              <a:rPr lang="en-CA" sz="2400" b="1" i="1" dirty="0" smtClean="0"/>
              <a:t>Fire or Explosion</a:t>
            </a:r>
            <a:r>
              <a:rPr lang="en-CA" sz="2400" dirty="0" smtClean="0"/>
              <a:t> hazards;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This type of substance is toxic by inhalation / ingestion / skin contact;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Effects of contact or inhalation may be delayed;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Fire may produce irritating, corrosive and/or toxic gases;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This type of substance is non-combustible.</a:t>
            </a:r>
            <a:endParaRPr lang="en-CA" sz="2400" dirty="0"/>
          </a:p>
        </p:txBody>
      </p:sp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8137B-C3D7-481C-B7B9-BB0580EEEAEE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  <p:grpSp>
        <p:nvGrpSpPr>
          <p:cNvPr id="13" name="Group 1031"/>
          <p:cNvGrpSpPr>
            <a:grpSpLocks noChangeAspect="1"/>
          </p:cNvGrpSpPr>
          <p:nvPr/>
        </p:nvGrpSpPr>
        <p:grpSpPr bwMode="auto">
          <a:xfrm>
            <a:off x="323850" y="1600200"/>
            <a:ext cx="1295822" cy="1283835"/>
            <a:chOff x="672" y="960"/>
            <a:chExt cx="973" cy="964"/>
          </a:xfrm>
        </p:grpSpPr>
        <p:graphicFrame>
          <p:nvGraphicFramePr>
            <p:cNvPr id="14" name="Object 10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72" y="960"/>
            <a:ext cx="973" cy="964"/>
          </p:xfrm>
          <a:graphic>
            <a:graphicData uri="http://schemas.openxmlformats.org/presentationml/2006/ole">
              <p:oleObj spid="_x0000_s6154" name="Paint Shop Pro Image" r:id="rId4" imgW="3852614" imgH="3930642" progId="">
                <p:embed/>
              </p:oleObj>
            </a:graphicData>
          </a:graphic>
        </p:graphicFrame>
        <p:sp>
          <p:nvSpPr>
            <p:cNvPr id="15" name="Text Box 1030"/>
            <p:cNvSpPr txBox="1">
              <a:spLocks noChangeArrowheads="1"/>
            </p:cNvSpPr>
            <p:nvPr/>
          </p:nvSpPr>
          <p:spPr bwMode="auto">
            <a:xfrm>
              <a:off x="996" y="1536"/>
              <a:ext cx="311" cy="16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CA" sz="800" dirty="0">
                  <a:solidFill>
                    <a:srgbClr val="040300"/>
                  </a:solidFill>
                  <a:latin typeface="Helvetica" pitchFamily="34" charset="0"/>
                </a:rPr>
                <a:t>1824</a:t>
              </a:r>
            </a:p>
          </p:txBody>
        </p:sp>
      </p:grpSp>
      <p:sp>
        <p:nvSpPr>
          <p:cNvPr id="9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fr-CA" sz="3600" kern="0" dirty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</a:t>
            </a:r>
            <a:r>
              <a:rPr lang="fr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for </a:t>
            </a:r>
            <a:r>
              <a:rPr lang="fr-CA" sz="3600" kern="0" dirty="0" err="1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Example</a:t>
            </a:r>
            <a:r>
              <a:rPr lang="fr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 1</a:t>
            </a:r>
            <a:endParaRPr lang="fr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4" name="Object 0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4648200" y="1785938"/>
          <a:ext cx="3808413" cy="3819525"/>
        </p:xfrm>
        <a:graphic>
          <a:graphicData uri="http://schemas.openxmlformats.org/presentationml/2006/ole">
            <p:oleObj spid="_x0000_s7170" name="Paint Shop Pro Image" r:id="rId3" imgW="4085590" imgH="4097561" progId="">
              <p:embed/>
            </p:oleObj>
          </a:graphicData>
        </a:graphic>
      </p:graphicFrame>
      <p:sp>
        <p:nvSpPr>
          <p:cNvPr id="7172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52302-2F27-4362-8E9A-6AAEB2C76FDA}" type="slidenum">
              <a:rPr lang="en-US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000" y="1548000"/>
            <a:ext cx="4500032" cy="2745096"/>
          </a:xfrm>
        </p:spPr>
        <p:txBody>
          <a:bodyPr lIns="90488" tIns="44450" rIns="90488" bIns="44450"/>
          <a:lstStyle/>
          <a:p>
            <a:pPr marL="338138" indent="-338138">
              <a:buFont typeface="Wingdings" pitchFamily="2" charset="2"/>
              <a:buChar char="§"/>
            </a:pPr>
            <a:r>
              <a:rPr lang="en-CA" dirty="0" smtClean="0"/>
              <a:t>A tanker truck carrying the following product rolled over and is leaking from the top hatch.</a:t>
            </a:r>
            <a:endParaRPr lang="en-CA" dirty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Example 2</a:t>
            </a:r>
            <a:endParaRPr lang="en-CA" sz="3600" kern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1681" y="1412776"/>
            <a:ext cx="7272808" cy="5626620"/>
          </a:xfrm>
        </p:spPr>
        <p:txBody>
          <a:bodyPr lIns="90488" tIns="44450" rIns="90488" bIns="44450"/>
          <a:lstStyle/>
          <a:p>
            <a:pPr marL="338138" indent="-338138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ID No. is 1202 and it is a flammable liquid (Class 3, red placard);</a:t>
            </a:r>
          </a:p>
          <a:p>
            <a:pPr marL="338138" indent="-338138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</a:t>
            </a:r>
            <a:r>
              <a:rPr lang="en-CA" sz="2400" dirty="0" smtClean="0"/>
              <a:t>-bordered pages indicate that the substance is </a:t>
            </a:r>
            <a:r>
              <a:rPr lang="en-CA" sz="2400" i="1" dirty="0" smtClean="0"/>
              <a:t>diesel</a:t>
            </a:r>
            <a:r>
              <a:rPr lang="en-CA" sz="2400" dirty="0" smtClean="0"/>
              <a:t> </a:t>
            </a:r>
            <a:r>
              <a:rPr lang="en-CA" sz="2400" i="1" dirty="0" smtClean="0"/>
              <a:t>fuel </a:t>
            </a:r>
            <a:r>
              <a:rPr lang="en-CA" sz="2400" dirty="0" smtClean="0"/>
              <a:t>or </a:t>
            </a:r>
            <a:r>
              <a:rPr lang="en-CA" sz="2400" i="1" dirty="0" smtClean="0"/>
              <a:t>fuel </a:t>
            </a:r>
            <a:r>
              <a:rPr lang="en-CA" sz="2400" i="1" dirty="0" smtClean="0"/>
              <a:t>oil</a:t>
            </a:r>
            <a:r>
              <a:rPr lang="en-CA" sz="2400" dirty="0" smtClean="0"/>
              <a:t> </a:t>
            </a:r>
            <a:r>
              <a:rPr lang="en-CA" sz="2400" dirty="0" smtClean="0"/>
              <a:t>and refers to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128</a:t>
            </a:r>
            <a:r>
              <a:rPr lang="en-CA" sz="2400" dirty="0" smtClean="0"/>
              <a:t>;</a:t>
            </a:r>
          </a:p>
          <a:p>
            <a:pPr marL="338138" indent="-338138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Guide 128</a:t>
            </a:r>
            <a:r>
              <a:rPr lang="en-CA" sz="2400" dirty="0" smtClean="0"/>
              <a:t> corresponds to </a:t>
            </a:r>
            <a:r>
              <a:rPr lang="en-CA" sz="2400" b="1" i="1" dirty="0" smtClean="0"/>
              <a:t>Flammable Liquids (Non-Polar / Water-Immiscible)</a:t>
            </a:r>
            <a:r>
              <a:rPr lang="en-CA" sz="2400" dirty="0" smtClean="0"/>
              <a:t>;</a:t>
            </a:r>
          </a:p>
          <a:p>
            <a:pPr marL="338138" indent="-338138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substance is </a:t>
            </a:r>
            <a:r>
              <a:rPr lang="en-CA" sz="2400" u="sng" dirty="0" smtClean="0"/>
              <a:t>not highlighted</a:t>
            </a:r>
            <a:r>
              <a:rPr lang="en-CA" sz="2400" dirty="0" smtClean="0"/>
              <a:t>; therefore the </a:t>
            </a:r>
            <a:r>
              <a:rPr lang="en-CA" sz="24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  <a:r>
              <a:rPr lang="en-CA" sz="2400" b="1" dirty="0" smtClean="0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CA" sz="2400" dirty="0" smtClean="0"/>
              <a:t>section does not apply;</a:t>
            </a:r>
          </a:p>
          <a:p>
            <a:pPr marL="338138" indent="-338138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As an immediate precautionary measure, isolate spill or leak area for at least 50 metres in all directions.  If it is a large spill, consider an initial downwind evacuation </a:t>
            </a:r>
            <a:r>
              <a:rPr lang="en-CA" sz="2400" dirty="0" smtClean="0"/>
              <a:t>for at </a:t>
            </a:r>
            <a:r>
              <a:rPr lang="en-CA" sz="2400" dirty="0" smtClean="0"/>
              <a:t>least 300 metres;</a:t>
            </a:r>
            <a:endParaRPr lang="en-CA" sz="2400" dirty="0"/>
          </a:p>
        </p:txBody>
      </p:sp>
      <p:graphicFrame>
        <p:nvGraphicFramePr>
          <p:cNvPr id="8194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323850" y="1565275"/>
          <a:ext cx="1295400" cy="1284288"/>
        </p:xfrm>
        <a:graphic>
          <a:graphicData uri="http://schemas.openxmlformats.org/presentationml/2006/ole">
            <p:oleObj spid="_x0000_s8194" name="Paint Shop Pro Image" r:id="rId3" imgW="4085590" imgH="4097561" progId="">
              <p:embed/>
            </p:oleObj>
          </a:graphicData>
        </a:graphic>
      </p:graphicFrame>
      <p:sp>
        <p:nvSpPr>
          <p:cNvPr id="8196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83321-2F6F-4710-AEB8-74A52BF2337B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2</a:t>
            </a:r>
            <a:endParaRPr lang="en-CA" sz="3600" kern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1484313"/>
            <a:ext cx="7200775" cy="4876800"/>
          </a:xfrm>
        </p:spPr>
        <p:txBody>
          <a:bodyPr lIns="90488" tIns="44450" rIns="90488" bIns="44450"/>
          <a:lstStyle/>
          <a:p>
            <a:pPr marL="285750" indent="-285750">
              <a:buFont typeface="Wingdings" pitchFamily="2" charset="2"/>
              <a:buChar char="§"/>
            </a:pPr>
            <a:r>
              <a:rPr lang="en-CA" sz="2400" dirty="0" smtClean="0"/>
              <a:t>In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128</a:t>
            </a:r>
            <a:r>
              <a:rPr lang="en-CA" sz="2400" dirty="0" smtClean="0"/>
              <a:t>, under the </a:t>
            </a:r>
            <a:r>
              <a:rPr lang="en-CA" sz="2400" b="1" i="1" dirty="0" smtClean="0"/>
              <a:t>Potential Hazards </a:t>
            </a:r>
            <a:r>
              <a:rPr lang="en-CA" sz="2400" dirty="0" smtClean="0"/>
              <a:t>s</a:t>
            </a:r>
            <a:r>
              <a:rPr lang="en-CA" sz="2400" dirty="0" smtClean="0"/>
              <a:t>ection</a:t>
            </a:r>
            <a:r>
              <a:rPr lang="en-CA" sz="2400" dirty="0" smtClean="0"/>
              <a:t>, the </a:t>
            </a:r>
            <a:r>
              <a:rPr lang="en-CA" sz="2400" b="1" i="1" dirty="0" smtClean="0"/>
              <a:t>Fire or Explosion</a:t>
            </a:r>
            <a:r>
              <a:rPr lang="en-CA" sz="2400" dirty="0" smtClean="0"/>
              <a:t> hazards precede the </a:t>
            </a:r>
            <a:r>
              <a:rPr lang="en-CA" sz="2400" b="1" i="1" dirty="0" smtClean="0"/>
              <a:t>Health</a:t>
            </a:r>
            <a:r>
              <a:rPr lang="en-CA" sz="2400" dirty="0" smtClean="0"/>
              <a:t> hazards;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 smtClean="0"/>
              <a:t>This type of substance is flammable and vapours may form explosive mixture with air;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 smtClean="0"/>
              <a:t>Most vapours are heavier than air, they will spread along the ground and collect in low or confined areas;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 smtClean="0"/>
              <a:t>Containers may explode when heated;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 smtClean="0"/>
              <a:t>Inhalation or contact with material may irritate or burn skin and eyes.</a:t>
            </a:r>
            <a:endParaRPr lang="en-CA" sz="2400" dirty="0"/>
          </a:p>
        </p:txBody>
      </p:sp>
      <p:graphicFrame>
        <p:nvGraphicFramePr>
          <p:cNvPr id="9218" name="Object 1028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323850" y="1565275"/>
          <a:ext cx="1284288" cy="1287463"/>
        </p:xfrm>
        <a:graphic>
          <a:graphicData uri="http://schemas.openxmlformats.org/presentationml/2006/ole">
            <p:oleObj spid="_x0000_s9218" name="Paint Shop Pro Image" r:id="rId3" imgW="4085590" imgH="4097561" progId="">
              <p:embed/>
            </p:oleObj>
          </a:graphicData>
        </a:graphic>
      </p:graphicFrame>
      <p:sp>
        <p:nvSpPr>
          <p:cNvPr id="9220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058BE-3839-4C09-8956-60658B35B829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2</a:t>
            </a:r>
            <a:endParaRPr lang="en-CA" sz="3600" kern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8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4648200" y="1800225"/>
          <a:ext cx="3810000" cy="3790950"/>
        </p:xfrm>
        <a:graphic>
          <a:graphicData uri="http://schemas.openxmlformats.org/presentationml/2006/ole">
            <p:oleObj spid="_x0000_s10242" name="Paint Shop Pro Image" r:id="rId3" imgW="4097561" imgH="4076944" progId="">
              <p:embed/>
            </p:oleObj>
          </a:graphicData>
        </a:graphic>
      </p:graphicFrame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000" y="1548000"/>
            <a:ext cx="4500032" cy="2544688"/>
          </a:xfrm>
        </p:spPr>
        <p:txBody>
          <a:bodyPr lIns="90488" tIns="44450" rIns="90488" bIns="44450"/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CA" dirty="0" smtClean="0"/>
              <a:t>A truck displaying this placard is on fire on the side of the road.</a:t>
            </a:r>
            <a:endParaRPr lang="en-CA" dirty="0"/>
          </a:p>
        </p:txBody>
      </p:sp>
      <p:sp>
        <p:nvSpPr>
          <p:cNvPr id="10244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FE8F1-D698-4745-A202-3D14A9C90962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Example 3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1027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316456" cy="4343400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endParaRPr lang="en-CA" sz="1600" smtClean="0">
              <a:ea typeface="ＭＳ Ｐゴシック"/>
            </a:endParaRP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CA" sz="2000" smtClean="0">
                <a:ea typeface="ＭＳ Ｐゴシック"/>
              </a:rPr>
              <a:t>Protective Actions (pages 287-288)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CA" sz="2000" smtClean="0">
                <a:ea typeface="ＭＳ Ｐゴシック"/>
              </a:rPr>
              <a:t>Protective Clothing (pages 361-362)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CA" sz="2000" smtClean="0">
                <a:ea typeface="ＭＳ Ｐゴシック"/>
              </a:rPr>
              <a:t>Fire and Spill Control (pages 363-364)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CA" sz="2000" smtClean="0">
                <a:ea typeface="ＭＳ Ｐゴシック"/>
              </a:rPr>
              <a:t>Criminal / Terrorist Use of Chemical / Biological / Radiological Agents (pages 368-371)</a:t>
            </a:r>
          </a:p>
          <a:p>
            <a:pPr lvl="1">
              <a:spcBef>
                <a:spcPts val="1000"/>
              </a:spcBef>
              <a:buFont typeface="Wingdings" pitchFamily="2" charset="2"/>
              <a:buChar char="§"/>
            </a:pPr>
            <a:r>
              <a:rPr lang="en-CA" sz="2000" smtClean="0"/>
              <a:t>Glossary </a:t>
            </a:r>
            <a:r>
              <a:rPr lang="en-CA" sz="2000" smtClean="0">
                <a:ea typeface="ＭＳ Ｐゴシック"/>
              </a:rPr>
              <a:t>(pages 374-382)</a:t>
            </a:r>
          </a:p>
        </p:txBody>
      </p:sp>
      <p:sp>
        <p:nvSpPr>
          <p:cNvPr id="66563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ACCC5-9666-4316-AFF2-AF9EEB638F0F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107950" y="549275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cap="all" dirty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	</a:t>
            </a: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 pitchFamily="-110" charset="-128"/>
                <a:cs typeface="Helvetica"/>
              </a:rPr>
              <a:t>Additional Sections (continued)</a:t>
            </a:r>
            <a:endParaRPr lang="en-CA" sz="3600" kern="0" cap="all" dirty="0">
              <a:solidFill>
                <a:schemeClr val="tx1"/>
              </a:solidFill>
              <a:latin typeface="Helvetica" pitchFamily="34" charset="0"/>
              <a:ea typeface="ＭＳ Ｐゴシック" pitchFamily="-110" charset="-128"/>
              <a:cs typeface="Helvetic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1" y="1548000"/>
            <a:ext cx="6912471" cy="4437409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placard indicates the material is an explosive of class 1.4G;</a:t>
            </a:r>
          </a:p>
          <a:p>
            <a:pPr marL="284400" indent="-284400">
              <a:buFont typeface="Wingdings" pitchFamily="2" charset="2"/>
              <a:buChar char="§"/>
              <a:defRPr/>
            </a:pPr>
            <a:r>
              <a:rPr lang="en-CA" sz="2400" dirty="0" smtClean="0"/>
              <a:t>The table of placards as well as the </a:t>
            </a:r>
            <a:r>
              <a:rPr lang="en-CA" sz="24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tx1"/>
                  </a:outerShdw>
                </a:effectLst>
                <a:ea typeface="ＭＳ Ｐゴシック"/>
                <a:cs typeface="+mn-cs"/>
              </a:rPr>
              <a:t>BLUE</a:t>
            </a:r>
            <a:r>
              <a:rPr lang="en-CA" sz="2400" dirty="0" smtClean="0"/>
              <a:t>-bordered pages (under </a:t>
            </a:r>
            <a:r>
              <a:rPr lang="en-CA" sz="2400" i="1" dirty="0" smtClean="0"/>
              <a:t>Explosives, division 1.4 or 1.6) </a:t>
            </a:r>
            <a:r>
              <a:rPr lang="en-CA" sz="2400" dirty="0" smtClean="0"/>
              <a:t>indicate to refer to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114</a:t>
            </a:r>
            <a:r>
              <a:rPr lang="en-CA" sz="2400" dirty="0" smtClean="0"/>
              <a:t>;</a:t>
            </a:r>
          </a:p>
          <a:p>
            <a:pPr marL="284400" indent="-284400">
              <a:buFont typeface="Wingdings" pitchFamily="2" charset="2"/>
              <a:buChar char="§"/>
              <a:defRPr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114</a:t>
            </a:r>
            <a:r>
              <a:rPr lang="en-CA" sz="2400" dirty="0" smtClean="0"/>
              <a:t> corresponds to </a:t>
            </a:r>
            <a:r>
              <a:rPr lang="en-CA" sz="2400" b="1" i="1" dirty="0" smtClean="0"/>
              <a:t>Explosives - Division 1.4 or 1.6</a:t>
            </a:r>
            <a:r>
              <a:rPr lang="en-CA" sz="2400" dirty="0" smtClean="0"/>
              <a:t>;</a:t>
            </a:r>
          </a:p>
          <a:p>
            <a:pPr marL="284400" indent="-284400">
              <a:buFont typeface="Wingdings" pitchFamily="2" charset="2"/>
              <a:buChar char="§"/>
              <a:defRPr/>
            </a:pPr>
            <a:r>
              <a:rPr lang="en-CA" sz="2400" dirty="0" smtClean="0"/>
              <a:t>In the </a:t>
            </a:r>
            <a:r>
              <a:rPr lang="en-CA" sz="24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tx1"/>
                  </a:outerShdw>
                </a:effectLst>
                <a:ea typeface="ＭＳ Ｐゴシック"/>
              </a:rPr>
              <a:t>BLUE</a:t>
            </a:r>
            <a:r>
              <a:rPr lang="en-CA" sz="2400" kern="1200" dirty="0" smtClean="0">
                <a:ea typeface="ＭＳ Ｐゴシック"/>
              </a:rPr>
              <a:t>-bordered pages, </a:t>
            </a:r>
            <a:r>
              <a:rPr lang="en-CA" sz="2400" dirty="0" smtClean="0"/>
              <a:t>explosives are </a:t>
            </a:r>
            <a:r>
              <a:rPr lang="en-CA" sz="2400" u="sng" dirty="0" smtClean="0"/>
              <a:t>not highlighted</a:t>
            </a:r>
            <a:r>
              <a:rPr lang="en-CA" sz="2400" dirty="0" smtClean="0"/>
              <a:t> substances, therefore the </a:t>
            </a:r>
            <a:r>
              <a:rPr lang="en-CA" sz="2400" b="1" kern="1200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  <a:r>
              <a:rPr lang="en-CA" sz="2400" dirty="0" smtClean="0"/>
              <a:t> section does not apply.</a:t>
            </a:r>
          </a:p>
        </p:txBody>
      </p:sp>
      <p:graphicFrame>
        <p:nvGraphicFramePr>
          <p:cNvPr id="11266" name="Object 4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336972" y="1557338"/>
          <a:ext cx="1282700" cy="1276350"/>
        </p:xfrm>
        <a:graphic>
          <a:graphicData uri="http://schemas.openxmlformats.org/presentationml/2006/ole">
            <p:oleObj spid="_x0000_s11266" name="Paint Shop Pro Image" r:id="rId3" imgW="4097561" imgH="4076944" progId="">
              <p:embed/>
            </p:oleObj>
          </a:graphicData>
        </a:graphic>
      </p:graphicFrame>
      <p:sp>
        <p:nvSpPr>
          <p:cNvPr id="11268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6D47C-FD11-46A1-858C-55C8F0766D39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3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1" y="1548000"/>
            <a:ext cx="6912471" cy="5112022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If a truck is involved in a fire, isolate for 500 metres in all directions and initiate an evacuation, including emergency responders, for 500 metres in all directions;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In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114</a:t>
            </a:r>
            <a:r>
              <a:rPr lang="en-CA" sz="2400" dirty="0" smtClean="0"/>
              <a:t>, under the </a:t>
            </a:r>
            <a:r>
              <a:rPr lang="en-CA" sz="2400" b="1" i="1" dirty="0" smtClean="0"/>
              <a:t>Potential Hazards </a:t>
            </a:r>
            <a:r>
              <a:rPr lang="en-CA" sz="2400" dirty="0" smtClean="0"/>
              <a:t>s</a:t>
            </a:r>
            <a:r>
              <a:rPr lang="en-CA" sz="2400" dirty="0" smtClean="0"/>
              <a:t>ection</a:t>
            </a:r>
            <a:r>
              <a:rPr lang="en-CA" sz="2400" dirty="0" smtClean="0"/>
              <a:t>, the </a:t>
            </a:r>
            <a:r>
              <a:rPr lang="en-CA" sz="2400" b="1" i="1" dirty="0" smtClean="0"/>
              <a:t>Fire or Explosion</a:t>
            </a:r>
            <a:r>
              <a:rPr lang="en-CA" sz="2400" dirty="0" smtClean="0"/>
              <a:t> hazards precede the </a:t>
            </a:r>
            <a:r>
              <a:rPr lang="en-CA" sz="2400" b="1" i="1" dirty="0" smtClean="0"/>
              <a:t>Health</a:t>
            </a:r>
            <a:r>
              <a:rPr lang="en-CA" sz="2400" dirty="0" smtClean="0"/>
              <a:t> hazards;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This type of substance may explode and throw fragments at a distance of 500 metres or more if fire reaches cargo;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Fire may produce irritating, corrosive and/or toxic gases.</a:t>
            </a:r>
          </a:p>
          <a:p>
            <a:pPr>
              <a:buFont typeface="Wingdings" pitchFamily="2" charset="2"/>
              <a:buChar char="Ø"/>
              <a:defRPr/>
            </a:pPr>
            <a:endParaRPr lang="fr-CA" dirty="0" smtClean="0"/>
          </a:p>
          <a:p>
            <a:pPr>
              <a:buFont typeface="Wingdings" pitchFamily="2" charset="2"/>
              <a:buChar char="Ø"/>
              <a:defRPr/>
            </a:pPr>
            <a:endParaRPr lang="fr-CA" sz="2400" dirty="0" smtClean="0"/>
          </a:p>
        </p:txBody>
      </p:sp>
      <p:graphicFrame>
        <p:nvGraphicFramePr>
          <p:cNvPr id="12290" name="Object 0">
            <a:hlinkClick r:id="" action="ppaction://ole?verb=0"/>
          </p:cNvPr>
          <p:cNvGraphicFramePr>
            <a:graphicFrameLocks/>
          </p:cNvGraphicFramePr>
          <p:nvPr>
            <p:ph type="clipArt" sz="half" idx="2"/>
          </p:nvPr>
        </p:nvGraphicFramePr>
        <p:xfrm>
          <a:off x="336972" y="1557338"/>
          <a:ext cx="1282700" cy="1276350"/>
        </p:xfrm>
        <a:graphic>
          <a:graphicData uri="http://schemas.openxmlformats.org/presentationml/2006/ole">
            <p:oleObj spid="_x0000_s12290" name="Paint Shop Pro Image" r:id="rId3" imgW="4097561" imgH="4076944" progId="">
              <p:embed/>
            </p:oleObj>
          </a:graphicData>
        </a:graphic>
      </p:graphicFrame>
      <p:sp>
        <p:nvSpPr>
          <p:cNvPr id="12292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D21DB-B549-44A9-8F1D-F74E12D9D37F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3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65804" y="2278360"/>
            <a:ext cx="7811973" cy="3886944"/>
            <a:chOff x="661" y="432"/>
            <a:chExt cx="4896" cy="2400"/>
          </a:xfrm>
        </p:grpSpPr>
        <p:graphicFrame>
          <p:nvGraphicFramePr>
            <p:cNvPr id="13314" name="Object 0"/>
            <p:cNvGraphicFramePr>
              <a:graphicFrameLocks/>
            </p:cNvGraphicFramePr>
            <p:nvPr/>
          </p:nvGraphicFramePr>
          <p:xfrm>
            <a:off x="661" y="432"/>
            <a:ext cx="4896" cy="2400"/>
          </p:xfrm>
          <a:graphic>
            <a:graphicData uri="http://schemas.openxmlformats.org/presentationml/2006/ole">
              <p:oleObj spid="_x0000_s13314" name="CorelDRAW! Graphic" r:id="rId3" imgW="7202160" imgH="2739960" progId="">
                <p:embed/>
              </p:oleObj>
            </a:graphicData>
          </a:graphic>
        </p:graphicFrame>
        <p:graphicFrame>
          <p:nvGraphicFramePr>
            <p:cNvPr id="13315" name="Object 1"/>
            <p:cNvGraphicFramePr>
              <a:graphicFrameLocks noChangeAspect="1"/>
            </p:cNvGraphicFramePr>
            <p:nvPr/>
          </p:nvGraphicFramePr>
          <p:xfrm>
            <a:off x="3696" y="768"/>
            <a:ext cx="912" cy="960"/>
          </p:xfrm>
          <a:graphic>
            <a:graphicData uri="http://schemas.openxmlformats.org/presentationml/2006/ole">
              <p:oleObj spid="_x0000_s13315" name="Picture" r:id="rId4" imgW="685800" imgH="800280" progId="Word.Picture.8">
                <p:embed/>
              </p:oleObj>
            </a:graphicData>
          </a:graphic>
        </p:graphicFrame>
      </p:grpSp>
      <p:sp>
        <p:nvSpPr>
          <p:cNvPr id="13317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2A735-578B-4352-8D96-3A95A7864465}" type="slidenum">
              <a:rPr lang="en-US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0000" y="1548000"/>
            <a:ext cx="5524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4400" indent="-284400">
              <a:buFont typeface="Wingdings" pitchFamily="2" charset="2"/>
              <a:buChar char="§"/>
            </a:pPr>
            <a:r>
              <a:rPr lang="en-CA" sz="2800" b="0" dirty="0" smtClean="0">
                <a:solidFill>
                  <a:schemeClr val="tx1"/>
                </a:solidFill>
                <a:latin typeface="Helvetica" pitchFamily="34" charset="0"/>
              </a:rPr>
              <a:t>A truck with a DANGER placard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Example 4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7128496" cy="5181600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CA" sz="2400" dirty="0" smtClean="0"/>
              <a:t>There is no ID No. and the DANGER placard indicates a mixed load of dangerous goods;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The table of placards indicates to refer to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111</a:t>
            </a:r>
            <a:r>
              <a:rPr lang="en-CA" sz="2400" dirty="0" smtClean="0"/>
              <a:t>, </a:t>
            </a:r>
            <a:r>
              <a:rPr lang="en-CA" sz="2400" b="1" i="1" dirty="0" smtClean="0"/>
              <a:t>Mixed Load / Unidentified Cargo</a:t>
            </a:r>
            <a:r>
              <a:rPr lang="en-CA" sz="24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As an immediate precautionary measure, isolate the area for at least 100 metres in all directions until the contents of the vehicle is known;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In case of fire, isolate and evacuate for 800 metres in all directions.</a:t>
            </a:r>
            <a:endParaRPr lang="en-CA" sz="24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0000" y="1548000"/>
            <a:ext cx="1382688" cy="778842"/>
            <a:chOff x="672" y="432"/>
            <a:chExt cx="4896" cy="2400"/>
          </a:xfrm>
        </p:grpSpPr>
        <p:graphicFrame>
          <p:nvGraphicFramePr>
            <p:cNvPr id="14338" name="Object 4"/>
            <p:cNvGraphicFramePr>
              <a:graphicFrameLocks/>
            </p:cNvGraphicFramePr>
            <p:nvPr/>
          </p:nvGraphicFramePr>
          <p:xfrm>
            <a:off x="672" y="432"/>
            <a:ext cx="4896" cy="2400"/>
          </p:xfrm>
          <a:graphic>
            <a:graphicData uri="http://schemas.openxmlformats.org/presentationml/2006/ole">
              <p:oleObj spid="_x0000_s14338" name="CorelDRAW! Graphic" r:id="rId3" imgW="7202160" imgH="2739960" progId="">
                <p:embed/>
              </p:oleObj>
            </a:graphicData>
          </a:graphic>
        </p:graphicFrame>
        <p:graphicFrame>
          <p:nvGraphicFramePr>
            <p:cNvPr id="14339" name="Object 5"/>
            <p:cNvGraphicFramePr>
              <a:graphicFrameLocks noChangeAspect="1"/>
            </p:cNvGraphicFramePr>
            <p:nvPr/>
          </p:nvGraphicFramePr>
          <p:xfrm>
            <a:off x="3696" y="768"/>
            <a:ext cx="912" cy="960"/>
          </p:xfrm>
          <a:graphic>
            <a:graphicData uri="http://schemas.openxmlformats.org/presentationml/2006/ole">
              <p:oleObj spid="_x0000_s14339" name="Picture" r:id="rId4" imgW="685800" imgH="800280" progId="Word.Picture.8">
                <p:embed/>
              </p:oleObj>
            </a:graphicData>
          </a:graphic>
        </p:graphicFrame>
      </p:grpSp>
      <p:sp>
        <p:nvSpPr>
          <p:cNvPr id="14342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7CFEC-5FC7-4C63-B916-AAD0AB210723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10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4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6984480" cy="4419600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CA" sz="2400" dirty="0" smtClean="0"/>
              <a:t>In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111</a:t>
            </a:r>
            <a:r>
              <a:rPr lang="en-CA" sz="2400" dirty="0" smtClean="0"/>
              <a:t>, under the </a:t>
            </a:r>
            <a:r>
              <a:rPr lang="en-CA" sz="2400" b="1" i="1" dirty="0" smtClean="0"/>
              <a:t>Potential Hazards </a:t>
            </a:r>
            <a:r>
              <a:rPr lang="en-CA" sz="2400" dirty="0" smtClean="0"/>
              <a:t>s</a:t>
            </a:r>
            <a:r>
              <a:rPr lang="en-CA" sz="2400" dirty="0" smtClean="0"/>
              <a:t>ection</a:t>
            </a:r>
            <a:r>
              <a:rPr lang="en-CA" sz="2400" dirty="0" smtClean="0"/>
              <a:t>, the </a:t>
            </a:r>
            <a:r>
              <a:rPr lang="en-CA" sz="2400" b="1" i="1" dirty="0" smtClean="0"/>
              <a:t>Fire or Explosion</a:t>
            </a:r>
            <a:r>
              <a:rPr lang="en-CA" sz="2400" dirty="0" smtClean="0"/>
              <a:t> hazards precede the </a:t>
            </a:r>
            <a:r>
              <a:rPr lang="en-CA" sz="2400" b="1" i="1" dirty="0" smtClean="0"/>
              <a:t>Health</a:t>
            </a:r>
            <a:r>
              <a:rPr lang="en-CA" sz="2400" dirty="0" smtClean="0"/>
              <a:t> hazards;</a:t>
            </a:r>
          </a:p>
          <a:p>
            <a:pPr>
              <a:buNone/>
            </a:pPr>
            <a:endParaRPr lang="en-CA" sz="2400" dirty="0" smtClean="0"/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Until the vehicle content is known, all hazards must be considered:  </a:t>
            </a:r>
          </a:p>
          <a:p>
            <a:pPr lvl="1">
              <a:buFont typeface="Wingdings" pitchFamily="2" charset="2"/>
              <a:buChar char="§"/>
            </a:pPr>
            <a:r>
              <a:rPr lang="en-CA" sz="2000" dirty="0" smtClean="0"/>
              <a:t>flammability, </a:t>
            </a:r>
          </a:p>
          <a:p>
            <a:pPr lvl="1">
              <a:buFont typeface="Wingdings" pitchFamily="2" charset="2"/>
              <a:buChar char="§"/>
            </a:pPr>
            <a:r>
              <a:rPr lang="en-CA" sz="2000" dirty="0" smtClean="0"/>
              <a:t>corrosivity, </a:t>
            </a:r>
          </a:p>
          <a:p>
            <a:pPr lvl="1">
              <a:buFont typeface="Wingdings" pitchFamily="2" charset="2"/>
              <a:buChar char="§"/>
            </a:pPr>
            <a:r>
              <a:rPr lang="en-CA" sz="2000" dirty="0" smtClean="0"/>
              <a:t>toxicity…</a:t>
            </a:r>
            <a:endParaRPr lang="fr-CA" sz="2000" dirty="0" smtClean="0"/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2597A-7BCE-470A-9638-1616F673C358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  <p:graphicFrame>
        <p:nvGraphicFramePr>
          <p:cNvPr id="15368" name="Object 4"/>
          <p:cNvGraphicFramePr>
            <a:graphicFrameLocks/>
          </p:cNvGraphicFramePr>
          <p:nvPr/>
        </p:nvGraphicFramePr>
        <p:xfrm>
          <a:off x="360363" y="1547813"/>
          <a:ext cx="1382712" cy="779462"/>
        </p:xfrm>
        <a:graphic>
          <a:graphicData uri="http://schemas.openxmlformats.org/presentationml/2006/ole">
            <p:oleObj spid="_x0000_s15368" name="CorelDRAW! Graphic" r:id="rId3" imgW="7202160" imgH="2739960" progId="">
              <p:embed/>
            </p:oleObj>
          </a:graphicData>
        </a:graphic>
      </p:graphicFrame>
      <p:graphicFrame>
        <p:nvGraphicFramePr>
          <p:cNvPr id="15369" name="Object 5"/>
          <p:cNvGraphicFramePr>
            <a:graphicFrameLocks noChangeAspect="1"/>
          </p:cNvGraphicFramePr>
          <p:nvPr/>
        </p:nvGraphicFramePr>
        <p:xfrm>
          <a:off x="1214438" y="1657350"/>
          <a:ext cx="257175" cy="311150"/>
        </p:xfrm>
        <a:graphic>
          <a:graphicData uri="http://schemas.openxmlformats.org/presentationml/2006/ole">
            <p:oleObj spid="_x0000_s15369" name="Picture" r:id="rId4" imgW="685800" imgH="800280" progId="Word.Picture.8">
              <p:embed/>
            </p:oleObj>
          </a:graphicData>
        </a:graphic>
      </p:graphicFrame>
      <p:sp>
        <p:nvSpPr>
          <p:cNvPr id="10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4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000" y="1548000"/>
            <a:ext cx="8604488" cy="2133600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CA" dirty="0" smtClean="0"/>
              <a:t>A rail car is leaking during the day, at a well-known facility in your area, where chlorine cars are handled.</a:t>
            </a:r>
            <a:endParaRPr lang="en-CA" dirty="0"/>
          </a:p>
        </p:txBody>
      </p:sp>
      <p:graphicFrame>
        <p:nvGraphicFramePr>
          <p:cNvPr id="16386" name="Object 8"/>
          <p:cNvGraphicFramePr>
            <a:graphicFrameLocks noChangeAspect="1"/>
          </p:cNvGraphicFramePr>
          <p:nvPr/>
        </p:nvGraphicFramePr>
        <p:xfrm>
          <a:off x="2268538" y="3166764"/>
          <a:ext cx="4606925" cy="3143250"/>
        </p:xfrm>
        <a:graphic>
          <a:graphicData uri="http://schemas.openxmlformats.org/presentationml/2006/ole">
            <p:oleObj spid="_x0000_s16386" name="Photo Editor Photo" r:id="rId3" imgW="2285714" imgH="1523810" progId="">
              <p:embed/>
            </p:oleObj>
          </a:graphicData>
        </a:graphic>
      </p:graphicFrame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2195513" y="6322714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A" sz="1200" b="0" dirty="0">
                <a:solidFill>
                  <a:schemeClr val="tx1"/>
                </a:solidFill>
                <a:latin typeface="Helvetica" pitchFamily="34" charset="0"/>
              </a:rPr>
              <a:t>KTVI-TV </a:t>
            </a:r>
            <a:r>
              <a:rPr lang="fr-CA" sz="1200" b="0" dirty="0" err="1">
                <a:solidFill>
                  <a:schemeClr val="tx1"/>
                </a:solidFill>
                <a:latin typeface="Helvetica" pitchFamily="34" charset="0"/>
              </a:rPr>
              <a:t>St.Louis</a:t>
            </a:r>
            <a:r>
              <a:rPr lang="fr-CA" sz="1200" b="0" dirty="0">
                <a:solidFill>
                  <a:schemeClr val="tx1"/>
                </a:solidFill>
                <a:latin typeface="Helvetica" pitchFamily="34" charset="0"/>
              </a:rPr>
              <a:t>, Missouri, USA</a:t>
            </a:r>
          </a:p>
        </p:txBody>
      </p:sp>
      <p:sp>
        <p:nvSpPr>
          <p:cNvPr id="16389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4E331-0A97-4200-B446-27D1E23821DC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10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Example 5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6912472" cy="4953000"/>
          </a:xfrm>
        </p:spPr>
        <p:txBody>
          <a:bodyPr lIns="90488" tIns="44450" rIns="90488" bIns="44450"/>
          <a:lstStyle/>
          <a:p>
            <a:pPr marL="284400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400" dirty="0" smtClean="0"/>
              <a:t>The product involved is </a:t>
            </a:r>
            <a:r>
              <a:rPr lang="en-CA" sz="2400" i="1" dirty="0" smtClean="0"/>
              <a:t>chlorine</a:t>
            </a:r>
            <a:r>
              <a:rPr lang="en-CA" sz="2400" dirty="0" smtClean="0"/>
              <a:t>;</a:t>
            </a:r>
          </a:p>
          <a:p>
            <a:pPr marL="284400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400" dirty="0" smtClean="0"/>
              <a:t>The </a:t>
            </a:r>
            <a:r>
              <a:rPr lang="en-CA" sz="24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tx1"/>
                  </a:outerShdw>
                </a:effectLst>
                <a:ea typeface="ＭＳ Ｐゴシック"/>
                <a:cs typeface="+mn-cs"/>
              </a:rPr>
              <a:t>BLUE</a:t>
            </a:r>
            <a:r>
              <a:rPr lang="en-CA" sz="2400" dirty="0" smtClean="0">
                <a:cs typeface="+mn-cs"/>
              </a:rPr>
              <a:t>-bordered pages indicates that the ID number is 1017 and refers to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124</a:t>
            </a:r>
            <a:r>
              <a:rPr lang="en-CA" sz="2400" dirty="0" smtClean="0"/>
              <a:t>; </a:t>
            </a:r>
          </a:p>
          <a:p>
            <a:pPr marL="284400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124</a:t>
            </a:r>
            <a:r>
              <a:rPr lang="en-CA" sz="2400" dirty="0" smtClean="0"/>
              <a:t> corresponds to </a:t>
            </a:r>
            <a:r>
              <a:rPr lang="en-CA" sz="2400" b="1" i="1" dirty="0" smtClean="0"/>
              <a:t>Gases – Toxic and/or Corrosive – Oxidizing</a:t>
            </a:r>
            <a:r>
              <a:rPr lang="en-CA" sz="24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In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124</a:t>
            </a:r>
            <a:r>
              <a:rPr lang="en-CA" sz="2400" dirty="0" smtClean="0"/>
              <a:t>, under </a:t>
            </a:r>
            <a:r>
              <a:rPr lang="en-CA" sz="2400" b="1" i="1" dirty="0" smtClean="0"/>
              <a:t>Potential Hazards</a:t>
            </a:r>
            <a:r>
              <a:rPr lang="en-CA" sz="2400" dirty="0" smtClean="0"/>
              <a:t>, the </a:t>
            </a:r>
            <a:r>
              <a:rPr lang="en-CA" sz="2400" b="1" i="1" dirty="0" smtClean="0"/>
              <a:t>Health</a:t>
            </a:r>
            <a:r>
              <a:rPr lang="en-CA" sz="2400" dirty="0" smtClean="0"/>
              <a:t> hazards precede the </a:t>
            </a:r>
            <a:r>
              <a:rPr lang="en-CA" sz="2400" b="1" i="1" dirty="0" smtClean="0"/>
              <a:t>Fire or Explosion</a:t>
            </a:r>
            <a:r>
              <a:rPr lang="en-CA" sz="2400" dirty="0" smtClean="0"/>
              <a:t> hazards;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124</a:t>
            </a:r>
            <a:r>
              <a:rPr lang="en-CA" sz="2400" dirty="0" smtClean="0"/>
              <a:t> indicates that this product is toxic and may be fatal if inhaled or absorbed through the skin.</a:t>
            </a:r>
          </a:p>
        </p:txBody>
      </p:sp>
      <p:grpSp>
        <p:nvGrpSpPr>
          <p:cNvPr id="17412" name="Group 20"/>
          <p:cNvGrpSpPr>
            <a:grpSpLocks/>
          </p:cNvGrpSpPr>
          <p:nvPr/>
        </p:nvGrpSpPr>
        <p:grpSpPr bwMode="auto">
          <a:xfrm>
            <a:off x="251520" y="1601788"/>
            <a:ext cx="1553121" cy="1107131"/>
            <a:chOff x="353" y="912"/>
            <a:chExt cx="1296" cy="942"/>
          </a:xfrm>
        </p:grpSpPr>
        <p:graphicFrame>
          <p:nvGraphicFramePr>
            <p:cNvPr id="17410" name="Object 1"/>
            <p:cNvGraphicFramePr>
              <a:graphicFrameLocks noChangeAspect="1"/>
            </p:cNvGraphicFramePr>
            <p:nvPr/>
          </p:nvGraphicFramePr>
          <p:xfrm>
            <a:off x="423" y="912"/>
            <a:ext cx="1161" cy="800"/>
          </p:xfrm>
          <a:graphic>
            <a:graphicData uri="http://schemas.openxmlformats.org/presentationml/2006/ole">
              <p:oleObj spid="_x0000_s17410" name="Photo Editor Photo" r:id="rId3" imgW="2285714" imgH="1523810" progId="">
                <p:embed/>
              </p:oleObj>
            </a:graphicData>
          </a:graphic>
        </p:graphicFrame>
        <p:sp>
          <p:nvSpPr>
            <p:cNvPr id="17416" name="Text Box 22"/>
            <p:cNvSpPr txBox="1">
              <a:spLocks noChangeArrowheads="1"/>
            </p:cNvSpPr>
            <p:nvPr/>
          </p:nvSpPr>
          <p:spPr bwMode="auto">
            <a:xfrm>
              <a:off x="353" y="1728"/>
              <a:ext cx="12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700" b="0" dirty="0">
                  <a:solidFill>
                    <a:schemeClr val="tx1"/>
                  </a:solidFill>
                  <a:latin typeface="Helvetica" pitchFamily="34" charset="0"/>
                </a:rPr>
                <a:t>KTVI-TV </a:t>
              </a:r>
              <a:r>
                <a:rPr lang="fr-CA" sz="700" b="0" dirty="0" err="1">
                  <a:solidFill>
                    <a:schemeClr val="tx1"/>
                  </a:solidFill>
                  <a:latin typeface="Helvetica" pitchFamily="34" charset="0"/>
                </a:rPr>
                <a:t>St.Louis</a:t>
              </a:r>
              <a:r>
                <a:rPr lang="fr-CA" sz="700" b="0" dirty="0">
                  <a:solidFill>
                    <a:schemeClr val="tx1"/>
                  </a:solidFill>
                  <a:latin typeface="Helvetica" pitchFamily="34" charset="0"/>
                </a:rPr>
                <a:t>, Missouri, USA</a:t>
              </a:r>
            </a:p>
          </p:txBody>
        </p:sp>
      </p:grpSp>
      <p:sp>
        <p:nvSpPr>
          <p:cNvPr id="17413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74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55AAEC-C7A8-4C75-8F5B-6A1C7AF4BE20}" type="slidenum">
              <a:rPr lang="en-US" smtClean="0">
                <a:effectLst/>
                <a:ea typeface="ＭＳ Ｐゴシック"/>
                <a:cs typeface="ＭＳ Ｐゴシック"/>
              </a:rPr>
              <a:pPr/>
              <a:t>66</a:t>
            </a:fld>
            <a:endParaRPr lang="en-US" smtClean="0">
              <a:effectLst/>
              <a:ea typeface="ＭＳ Ｐゴシック"/>
              <a:cs typeface="ＭＳ Ｐゴシック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5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6912472" cy="5105400"/>
          </a:xfrm>
        </p:spPr>
        <p:txBody>
          <a:bodyPr lIns="90488" tIns="44450" rIns="90488" bIns="44450"/>
          <a:lstStyle/>
          <a:p>
            <a:pPr marL="284400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400" dirty="0" smtClean="0"/>
              <a:t>The substance </a:t>
            </a:r>
            <a:r>
              <a:rPr lang="en-CA" sz="2400" u="sng" dirty="0" smtClean="0"/>
              <a:t>is highlighted</a:t>
            </a:r>
            <a:r>
              <a:rPr lang="en-CA" sz="2400" dirty="0" smtClean="0"/>
              <a:t> in </a:t>
            </a:r>
            <a:r>
              <a:rPr lang="en-CA" sz="2400" b="1" kern="1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  <a:r>
              <a:rPr lang="en-CA" sz="2400" dirty="0" smtClean="0"/>
              <a:t>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/>
              <a:t>Since there is a spill, the initial isolation and protective action distances must be taken from  </a:t>
            </a:r>
            <a:r>
              <a:rPr lang="en-CA" sz="20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en-CA" sz="2000" dirty="0" smtClean="0"/>
              <a:t>;</a:t>
            </a:r>
            <a:endParaRPr lang="en-CA" sz="800" dirty="0" smtClean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sz="2000" dirty="0" smtClean="0"/>
              <a:t>For this substance (ID No. 1017), </a:t>
            </a:r>
            <a:r>
              <a:rPr lang="en-CA" sz="20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 </a:t>
            </a:r>
            <a:r>
              <a:rPr lang="en-CA" sz="2000" dirty="0" smtClean="0"/>
              <a:t>suggest: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sz="1800" dirty="0" smtClean="0"/>
              <a:t>An initial isolation distance of 500 metres for a large spill and,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sz="1800" dirty="0" smtClean="0"/>
              <a:t>A protective action distance of 3 km for a large spill during the day.</a:t>
            </a:r>
          </a:p>
          <a:p>
            <a:pPr marL="684450" lvl="1" indent="-284400">
              <a:spcBef>
                <a:spcPts val="600"/>
              </a:spcBef>
              <a:buNone/>
              <a:defRPr/>
            </a:pPr>
            <a:endParaRPr lang="en-CA" sz="2000" dirty="0" smtClean="0"/>
          </a:p>
          <a:p>
            <a:pPr marL="284400" indent="-2844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sz="2400" dirty="0" smtClean="0">
                <a:solidFill>
                  <a:prstClr val="black"/>
                </a:solidFill>
              </a:rPr>
              <a:t>In </a:t>
            </a:r>
            <a:r>
              <a:rPr lang="en-CA" sz="24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en-CA" sz="2400" dirty="0" smtClean="0">
                <a:solidFill>
                  <a:prstClr val="black"/>
                </a:solidFill>
              </a:rPr>
              <a:t>, the asterisk (*) to right of the ID No. 1017 indicates that </a:t>
            </a:r>
            <a:r>
              <a:rPr lang="en-CA" sz="24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3</a:t>
            </a:r>
            <a:r>
              <a:rPr lang="en-CA" sz="2400" dirty="0" smtClean="0">
                <a:solidFill>
                  <a:prstClr val="black"/>
                </a:solidFill>
              </a:rPr>
              <a:t> should also be consulted.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endParaRPr lang="en-CA" sz="2400" dirty="0" smtClean="0">
              <a:solidFill>
                <a:prstClr val="black"/>
              </a:solidFill>
            </a:endParaRPr>
          </a:p>
        </p:txBody>
      </p:sp>
      <p:sp>
        <p:nvSpPr>
          <p:cNvPr id="18437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843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D7E5E0-ED23-4E00-9123-3F70F86F2006}" type="slidenum">
              <a:rPr lang="en-US" smtClean="0">
                <a:effectLst/>
                <a:ea typeface="ＭＳ Ｐゴシック"/>
                <a:cs typeface="ＭＳ Ｐゴシック"/>
              </a:rPr>
              <a:pPr/>
              <a:t>67</a:t>
            </a:fld>
            <a:endParaRPr lang="en-US" smtClean="0">
              <a:effectLst/>
              <a:ea typeface="ＭＳ Ｐゴシック"/>
              <a:cs typeface="ＭＳ Ｐゴシック"/>
            </a:endParaRPr>
          </a:p>
        </p:txBody>
      </p: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251520" y="1601788"/>
            <a:ext cx="1553121" cy="1107131"/>
            <a:chOff x="353" y="912"/>
            <a:chExt cx="1296" cy="942"/>
          </a:xfrm>
        </p:grpSpPr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423" y="912"/>
            <a:ext cx="1161" cy="800"/>
          </p:xfrm>
          <a:graphic>
            <a:graphicData uri="http://schemas.openxmlformats.org/presentationml/2006/ole">
              <p:oleObj spid="_x0000_s18442" name="Photo Editor Photo" r:id="rId3" imgW="2285714" imgH="1523810" progId="">
                <p:embed/>
              </p:oleObj>
            </a:graphicData>
          </a:graphic>
        </p:graphicFrame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53" y="1728"/>
              <a:ext cx="12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700" b="0" dirty="0">
                  <a:solidFill>
                    <a:schemeClr val="tx1"/>
                  </a:solidFill>
                  <a:latin typeface="Helvetica" pitchFamily="34" charset="0"/>
                </a:rPr>
                <a:t>KTVI-TV </a:t>
              </a:r>
              <a:r>
                <a:rPr lang="fr-CA" sz="700" b="0" dirty="0" err="1">
                  <a:solidFill>
                    <a:schemeClr val="tx1"/>
                  </a:solidFill>
                  <a:latin typeface="Helvetica" pitchFamily="34" charset="0"/>
                </a:rPr>
                <a:t>St.Louis</a:t>
              </a:r>
              <a:r>
                <a:rPr lang="fr-CA" sz="700" b="0" dirty="0">
                  <a:solidFill>
                    <a:schemeClr val="tx1"/>
                  </a:solidFill>
                  <a:latin typeface="Helvetica" pitchFamily="34" charset="0"/>
                </a:rPr>
                <a:t>, Missouri, USA</a:t>
              </a:r>
            </a:p>
          </p:txBody>
        </p:sp>
      </p:grpSp>
      <p:sp>
        <p:nvSpPr>
          <p:cNvPr id="10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5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6840464" cy="5105400"/>
          </a:xfrm>
        </p:spPr>
        <p:txBody>
          <a:bodyPr lIns="90488" tIns="44450" rIns="90488" bIns="44450"/>
          <a:lstStyle/>
          <a:p>
            <a:pPr marL="284400" indent="-2844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2400" dirty="0" smtClean="0"/>
              <a:t> </a:t>
            </a:r>
            <a:r>
              <a:rPr lang="en-CA" sz="24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3 </a:t>
            </a:r>
            <a:r>
              <a:rPr lang="en-CA" sz="2400" dirty="0" smtClean="0"/>
              <a:t>provides initial isolation and protective action distances for </a:t>
            </a:r>
            <a:r>
              <a:rPr lang="en-CA" sz="2400" b="1" dirty="0" smtClean="0"/>
              <a:t>large spills </a:t>
            </a:r>
            <a:r>
              <a:rPr lang="en-CA" sz="2400" dirty="0" smtClean="0"/>
              <a:t>(more than 208 litres or 55 US gallons) involving different container types (therefore different volume capacities) for day time and night time situations and different wind speeds.  </a:t>
            </a:r>
            <a:endParaRPr lang="en-CA" sz="2400" dirty="0" smtClean="0">
              <a:solidFill>
                <a:prstClr val="black"/>
              </a:solidFill>
            </a:endParaRPr>
          </a:p>
          <a:p>
            <a:pPr marL="284400" indent="-284400">
              <a:buFont typeface="Wingdings" pitchFamily="2" charset="2"/>
              <a:buChar char="§"/>
              <a:defRPr/>
            </a:pPr>
            <a:r>
              <a:rPr lang="en-CA" sz="2400" dirty="0" smtClean="0">
                <a:solidFill>
                  <a:prstClr val="black"/>
                </a:solidFill>
              </a:rPr>
              <a:t>In this case, for a rail car, the initial isolation distance suggested in </a:t>
            </a:r>
            <a:r>
              <a:rPr lang="en-CA" sz="24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3 </a:t>
            </a:r>
            <a:r>
              <a:rPr lang="en-CA" sz="2400" dirty="0" smtClean="0">
                <a:solidFill>
                  <a:prstClr val="black"/>
                </a:solidFill>
              </a:rPr>
              <a:t>is 1000 metres.  The protective action distances must be taken during the day, depending on the wind </a:t>
            </a:r>
            <a:r>
              <a:rPr lang="en-CA" sz="2400" dirty="0" smtClean="0">
                <a:solidFill>
                  <a:prstClr val="black"/>
                </a:solidFill>
              </a:rPr>
              <a:t>speed (11+ km, 9 km or 5.5 km). </a:t>
            </a:r>
            <a:endParaRPr lang="en-CA" sz="2400" dirty="0" smtClean="0"/>
          </a:p>
        </p:txBody>
      </p:sp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946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DF5386-4115-4172-8302-C47ADF14DB77}" type="slidenum">
              <a:rPr lang="en-US" smtClean="0">
                <a:effectLst/>
                <a:ea typeface="ＭＳ Ｐゴシック"/>
                <a:cs typeface="ＭＳ Ｐゴシック"/>
              </a:rPr>
              <a:pPr/>
              <a:t>68</a:t>
            </a:fld>
            <a:endParaRPr lang="en-US" smtClean="0">
              <a:effectLst/>
              <a:ea typeface="ＭＳ Ｐゴシック"/>
              <a:cs typeface="ＭＳ Ｐゴシック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251520" y="1601788"/>
            <a:ext cx="1553121" cy="1107131"/>
            <a:chOff x="353" y="912"/>
            <a:chExt cx="1296" cy="942"/>
          </a:xfrm>
        </p:grpSpPr>
        <p:graphicFrame>
          <p:nvGraphicFramePr>
            <p:cNvPr id="11" name="Object 1"/>
            <p:cNvGraphicFramePr>
              <a:graphicFrameLocks noChangeAspect="1"/>
            </p:cNvGraphicFramePr>
            <p:nvPr/>
          </p:nvGraphicFramePr>
          <p:xfrm>
            <a:off x="423" y="912"/>
            <a:ext cx="1161" cy="800"/>
          </p:xfrm>
          <a:graphic>
            <a:graphicData uri="http://schemas.openxmlformats.org/presentationml/2006/ole">
              <p:oleObj spid="_x0000_s19465" name="Photo Editor Photo" r:id="rId3" imgW="2285714" imgH="1523810" progId="">
                <p:embed/>
              </p:oleObj>
            </a:graphicData>
          </a:graphic>
        </p:graphicFrame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353" y="1728"/>
              <a:ext cx="12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CA" sz="700" b="0" dirty="0">
                  <a:solidFill>
                    <a:schemeClr val="tx1"/>
                  </a:solidFill>
                  <a:latin typeface="Helvetica" pitchFamily="34" charset="0"/>
                </a:rPr>
                <a:t>KTVI-TV </a:t>
              </a:r>
              <a:r>
                <a:rPr lang="fr-CA" sz="700" b="0" dirty="0" err="1">
                  <a:solidFill>
                    <a:schemeClr val="tx1"/>
                  </a:solidFill>
                  <a:latin typeface="Helvetica" pitchFamily="34" charset="0"/>
                </a:rPr>
                <a:t>St.Louis</a:t>
              </a:r>
              <a:r>
                <a:rPr lang="fr-CA" sz="700" b="0" dirty="0">
                  <a:solidFill>
                    <a:schemeClr val="tx1"/>
                  </a:solidFill>
                  <a:latin typeface="Helvetica" pitchFamily="34" charset="0"/>
                </a:rPr>
                <a:t>, Missouri, USA</a:t>
              </a:r>
            </a:p>
          </p:txBody>
        </p:sp>
      </p:grpSp>
      <p:sp>
        <p:nvSpPr>
          <p:cNvPr id="13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5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85800" y="2306215"/>
            <a:ext cx="7772400" cy="4075113"/>
            <a:chOff x="685800" y="1981200"/>
            <a:chExt cx="7772400" cy="4075113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685800" y="3810000"/>
              <a:ext cx="3733800" cy="2246313"/>
              <a:chOff x="432" y="2400"/>
              <a:chExt cx="2352" cy="1415"/>
            </a:xfrm>
          </p:grpSpPr>
          <p:pic>
            <p:nvPicPr>
              <p:cNvPr id="113678" name="Picture 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08" y="3216"/>
                <a:ext cx="1776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679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2" y="2400"/>
                <a:ext cx="1584" cy="124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113680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0" y="2928"/>
                <a:ext cx="19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3672" name="Group 8"/>
            <p:cNvGrpSpPr>
              <a:grpSpLocks/>
            </p:cNvGrpSpPr>
            <p:nvPr/>
          </p:nvGrpSpPr>
          <p:grpSpPr bwMode="auto">
            <a:xfrm>
              <a:off x="4876800" y="1981200"/>
              <a:ext cx="3581400" cy="3608040"/>
              <a:chOff x="2928" y="1536"/>
              <a:chExt cx="2256" cy="2256"/>
            </a:xfrm>
          </p:grpSpPr>
          <p:pic>
            <p:nvPicPr>
              <p:cNvPr id="113676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28" y="1536"/>
                <a:ext cx="2256" cy="2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13677" name="Text Box 7"/>
              <p:cNvSpPr txBox="1">
                <a:spLocks noChangeArrowheads="1"/>
              </p:cNvSpPr>
              <p:nvPr/>
            </p:nvSpPr>
            <p:spPr bwMode="auto">
              <a:xfrm>
                <a:off x="3600" y="2688"/>
                <a:ext cx="912" cy="381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fr-CA" sz="3200" b="0">
                    <a:solidFill>
                      <a:srgbClr val="040300"/>
                    </a:solidFill>
                    <a:latin typeface="Helvetica" pitchFamily="34" charset="0"/>
                  </a:rPr>
                  <a:t>1689</a:t>
                </a:r>
              </a:p>
            </p:txBody>
          </p:sp>
        </p:grpSp>
        <p:sp>
          <p:nvSpPr>
            <p:cNvPr id="112655" name="Line 15"/>
            <p:cNvSpPr>
              <a:spLocks noChangeShapeType="1"/>
            </p:cNvSpPr>
            <p:nvPr/>
          </p:nvSpPr>
          <p:spPr bwMode="auto">
            <a:xfrm flipV="1">
              <a:off x="2438400" y="1988840"/>
              <a:ext cx="4221832" cy="26593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112656" name="Line 16"/>
            <p:cNvSpPr>
              <a:spLocks noChangeShapeType="1"/>
            </p:cNvSpPr>
            <p:nvPr/>
          </p:nvSpPr>
          <p:spPr bwMode="auto">
            <a:xfrm>
              <a:off x="2438400" y="4953000"/>
              <a:ext cx="4221832" cy="636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fr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endParaRPr>
            </a:p>
          </p:txBody>
        </p:sp>
      </p:grpSp>
      <p:sp>
        <p:nvSpPr>
          <p:cNvPr id="113669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40D5A-D771-44B1-BC12-26C9982123B6}" type="slidenum">
              <a:rPr lang="en-US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000" y="1548000"/>
            <a:ext cx="5508144" cy="2256656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CA" smtClean="0">
                <a:ea typeface="ＭＳ Ｐゴシック"/>
              </a:rPr>
              <a:t>A drum is leaking in a puddle of water.</a:t>
            </a:r>
          </a:p>
        </p:txBody>
      </p:sp>
      <p:sp>
        <p:nvSpPr>
          <p:cNvPr id="19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Example 6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297044" cy="4824413"/>
          </a:xfrm>
        </p:spPr>
        <p:txBody>
          <a:bodyPr lIns="90488" tIns="44450" rIns="90488" bIns="44450"/>
          <a:lstStyle/>
          <a:p>
            <a:pPr marL="284400" indent="-284400">
              <a:buFont typeface="Wingdings" pitchFamily="2" charset="2"/>
              <a:buChar char="§"/>
              <a:defRPr/>
            </a:pPr>
            <a:r>
              <a:rPr lang="en-CA" sz="2400" dirty="0" smtClean="0"/>
              <a:t>The different placards used in the transport of dangerous goods are found on pages 6 and 7 of the ERG2012.</a:t>
            </a:r>
          </a:p>
          <a:p>
            <a:pPr marL="990600" lvl="1" indent="-533400">
              <a:buNone/>
              <a:defRPr/>
            </a:pPr>
            <a:endParaRPr lang="en-CA" sz="1600" dirty="0" smtClean="0"/>
          </a:p>
          <a:p>
            <a:pPr marL="284400" lvl="1" indent="-284400">
              <a:buFont typeface="Wingdings" pitchFamily="2" charset="2"/>
              <a:buChar char="§"/>
              <a:defRPr/>
            </a:pPr>
            <a:r>
              <a:rPr lang="en-CA" dirty="0" smtClean="0"/>
              <a:t>Each group of placards is associated to a 3-digit guide number (</a:t>
            </a:r>
            <a:r>
              <a:rPr lang="en-CA" b="1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 </a:t>
            </a:r>
            <a:r>
              <a:rPr lang="en-CA" dirty="0" smtClean="0"/>
              <a:t>section).</a:t>
            </a:r>
          </a:p>
          <a:p>
            <a:pPr marL="990600" lvl="1" indent="-533400">
              <a:buFontTx/>
              <a:buNone/>
              <a:defRPr/>
            </a:pPr>
            <a:endParaRPr lang="en-CA" sz="1600" dirty="0" smtClean="0"/>
          </a:p>
          <a:p>
            <a:pPr marL="284400" lvl="1" indent="-284400">
              <a:buFontTx/>
              <a:buNone/>
              <a:defRPr/>
            </a:pPr>
            <a:r>
              <a:rPr lang="en-CA" dirty="0" smtClean="0">
                <a:solidFill>
                  <a:srgbClr val="0000CC"/>
                </a:solidFill>
              </a:rPr>
              <a:t>	</a:t>
            </a:r>
            <a:r>
              <a:rPr lang="en-CA" b="1" u="sng" dirty="0" smtClean="0">
                <a:solidFill>
                  <a:srgbClr val="FF0000"/>
                </a:solidFill>
              </a:rPr>
              <a:t>Caution</a:t>
            </a:r>
            <a:r>
              <a:rPr lang="en-CA" b="1" dirty="0" smtClean="0">
                <a:solidFill>
                  <a:srgbClr val="FF0000"/>
                </a:solidFill>
              </a:rPr>
              <a:t>: </a:t>
            </a:r>
            <a:r>
              <a:rPr lang="en-CA" dirty="0" smtClean="0">
                <a:solidFill>
                  <a:srgbClr val="FF0000"/>
                </a:solidFill>
              </a:rPr>
              <a:t>The recommended guides should be considered as a last resort if the material cannot be identified by any other means.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7587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7772400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smtClean="0">
                <a:solidFill>
                  <a:schemeClr val="tx1"/>
                </a:solidFill>
              </a:rPr>
              <a:t>	</a:t>
            </a:r>
            <a:r>
              <a:rPr lang="en-CA" sz="3600" cap="none" smtClean="0">
                <a:solidFill>
                  <a:schemeClr val="tx1"/>
                </a:solidFill>
              </a:rPr>
              <a:t>Table of Placards</a:t>
            </a:r>
            <a:endParaRPr lang="en-CA" sz="36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69A00-D81B-45B3-8AE1-478FEC20DBDF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6927850" cy="49530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ID Number is 1689;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</a:t>
            </a:r>
            <a:r>
              <a:rPr lang="en-CA" sz="2400" dirty="0" smtClean="0"/>
              <a:t>-bordered pages indicate that this substance is </a:t>
            </a:r>
            <a:r>
              <a:rPr lang="en-CA" sz="2400" i="1" dirty="0" smtClean="0"/>
              <a:t>sodium cyanide </a:t>
            </a:r>
            <a:r>
              <a:rPr lang="en-CA" sz="2400" dirty="0" smtClean="0"/>
              <a:t>and refers to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157</a:t>
            </a:r>
            <a:r>
              <a:rPr lang="en-CA" sz="2400" dirty="0" smtClean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157</a:t>
            </a:r>
            <a:r>
              <a:rPr lang="en-CA" sz="2400" dirty="0" smtClean="0"/>
              <a:t> corresponds to </a:t>
            </a:r>
            <a:r>
              <a:rPr lang="en-CA" sz="2400" b="1" i="1" dirty="0" smtClean="0"/>
              <a:t>Substances – Toxic and/or Corrosive (Non-Combustible / Water-Sensitive)</a:t>
            </a:r>
            <a:r>
              <a:rPr lang="en-CA" sz="2400" dirty="0" smtClean="0"/>
              <a:t>;</a:t>
            </a:r>
            <a:endParaRPr lang="fr-CA" sz="1000" dirty="0" smtClean="0"/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157</a:t>
            </a:r>
            <a:r>
              <a:rPr lang="en-CA" sz="2400" dirty="0" smtClean="0"/>
              <a:t> indicates that this type of substance is toxic and non-combustible, but fire will produce irritating, corrosive and/or toxic gases;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fr-CA" sz="1400" dirty="0" smtClean="0"/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fr-CA" sz="1400" dirty="0" smtClean="0"/>
          </a:p>
          <a:p>
            <a:pPr marL="284400" indent="-284400">
              <a:lnSpc>
                <a:spcPct val="90000"/>
              </a:lnSpc>
              <a:buNone/>
              <a:defRPr/>
            </a:pPr>
            <a:endParaRPr lang="fr-CA" sz="2400" dirty="0" smtClean="0"/>
          </a:p>
        </p:txBody>
      </p:sp>
      <p:sp>
        <p:nvSpPr>
          <p:cNvPr id="114691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114692" name="Group 1028"/>
          <p:cNvGrpSpPr>
            <a:grpSpLocks/>
          </p:cNvGrpSpPr>
          <p:nvPr/>
        </p:nvGrpSpPr>
        <p:grpSpPr bwMode="auto">
          <a:xfrm>
            <a:off x="360000" y="1557536"/>
            <a:ext cx="1295400" cy="1295400"/>
            <a:chOff x="384" y="1056"/>
            <a:chExt cx="816" cy="816"/>
          </a:xfrm>
        </p:grpSpPr>
        <p:pic>
          <p:nvPicPr>
            <p:cNvPr id="114695" name="Picture 10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56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4696" name="Text Box 1030"/>
            <p:cNvSpPr txBox="1">
              <a:spLocks noChangeArrowheads="1"/>
            </p:cNvSpPr>
            <p:nvPr/>
          </p:nvSpPr>
          <p:spPr bwMode="auto">
            <a:xfrm>
              <a:off x="624" y="1440"/>
              <a:ext cx="336" cy="1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CA" sz="900" b="0">
                  <a:solidFill>
                    <a:srgbClr val="040300"/>
                  </a:solidFill>
                  <a:latin typeface="Helvetica" pitchFamily="34" charset="0"/>
                </a:rPr>
                <a:t>1689</a:t>
              </a:r>
            </a:p>
          </p:txBody>
        </p:sp>
      </p:grpSp>
      <p:sp>
        <p:nvSpPr>
          <p:cNvPr id="10957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60BFB-7FCE-4AF7-8F2B-540B1A2011F6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70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6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6840464" cy="5257800"/>
          </a:xfrm>
        </p:spPr>
        <p:txBody>
          <a:bodyPr lIns="90488" tIns="44450" rIns="90488" bIns="44450"/>
          <a:lstStyle/>
          <a:p>
            <a:pPr marL="284400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400" dirty="0" smtClean="0"/>
              <a:t>The substance </a:t>
            </a:r>
            <a:r>
              <a:rPr lang="en-CA" sz="2400" u="sng" dirty="0" smtClean="0"/>
              <a:t>is highlighted</a:t>
            </a:r>
            <a:r>
              <a:rPr lang="en-CA" sz="2400" dirty="0" smtClean="0"/>
              <a:t> in </a:t>
            </a:r>
            <a:r>
              <a:rPr lang="en-CA" sz="2400" b="1" kern="12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</a:t>
            </a:r>
            <a:r>
              <a:rPr lang="en-CA" sz="2400" dirty="0" smtClean="0"/>
              <a:t>: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/>
              <a:t>Since there is a spill, the initial isolation and protective action distances must be taken from </a:t>
            </a:r>
            <a:r>
              <a:rPr lang="en-CA" sz="20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en-CA" sz="2000" dirty="0" smtClean="0"/>
              <a:t>.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CA" sz="2000" dirty="0" smtClean="0"/>
          </a:p>
          <a:p>
            <a:pPr marL="284400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400" dirty="0" smtClean="0"/>
              <a:t>For this substance (ID No.1689), </a:t>
            </a:r>
            <a:r>
              <a:rPr lang="en-CA" sz="24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en-CA" sz="2400" dirty="0" smtClean="0"/>
              <a:t> suggests distances specifically </a:t>
            </a:r>
            <a:r>
              <a:rPr lang="en-CA" sz="2400" b="1" dirty="0" smtClean="0"/>
              <a:t>when the product is spilled in water</a:t>
            </a:r>
            <a:r>
              <a:rPr lang="en-CA" sz="2400" dirty="0" smtClean="0"/>
              <a:t>.  If this is not the case, the initial isolation and evacuation distances must be taken from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157</a:t>
            </a:r>
            <a:r>
              <a:rPr lang="en-CA" sz="2400" dirty="0" smtClean="0"/>
              <a:t>, under </a:t>
            </a:r>
            <a:r>
              <a:rPr lang="en-CA" sz="2400" b="1" i="1" dirty="0" smtClean="0"/>
              <a:t>Public Safety</a:t>
            </a:r>
            <a:r>
              <a:rPr lang="en-CA" sz="2400" dirty="0" smtClean="0"/>
              <a:t>;</a:t>
            </a:r>
          </a:p>
        </p:txBody>
      </p:sp>
      <p:sp>
        <p:nvSpPr>
          <p:cNvPr id="115716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1059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3ACE2-8B37-4A6F-A1E7-016DA029D9F1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71</a:t>
            </a:fld>
            <a:endParaRPr lang="en-US" dirty="0">
              <a:ea typeface="ＭＳ Ｐゴシック"/>
              <a:cs typeface="ＭＳ Ｐゴシック"/>
            </a:endParaRPr>
          </a:p>
        </p:txBody>
      </p:sp>
      <p:grpSp>
        <p:nvGrpSpPr>
          <p:cNvPr id="10" name="Group 1028"/>
          <p:cNvGrpSpPr>
            <a:grpSpLocks/>
          </p:cNvGrpSpPr>
          <p:nvPr/>
        </p:nvGrpSpPr>
        <p:grpSpPr bwMode="auto">
          <a:xfrm>
            <a:off x="360000" y="1548000"/>
            <a:ext cx="1295400" cy="1295400"/>
            <a:chOff x="384" y="1056"/>
            <a:chExt cx="816" cy="816"/>
          </a:xfrm>
        </p:grpSpPr>
        <p:pic>
          <p:nvPicPr>
            <p:cNvPr id="11" name="Picture 10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56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2" name="Text Box 1030"/>
            <p:cNvSpPr txBox="1">
              <a:spLocks noChangeArrowheads="1"/>
            </p:cNvSpPr>
            <p:nvPr/>
          </p:nvSpPr>
          <p:spPr bwMode="auto">
            <a:xfrm>
              <a:off x="624" y="1440"/>
              <a:ext cx="336" cy="1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CA" sz="900" b="0">
                  <a:solidFill>
                    <a:srgbClr val="040300"/>
                  </a:solidFill>
                  <a:latin typeface="Helvetica" pitchFamily="34" charset="0"/>
                </a:rPr>
                <a:t>1689</a:t>
              </a:r>
            </a:p>
          </p:txBody>
        </p:sp>
      </p:grpSp>
      <p:sp>
        <p:nvSpPr>
          <p:cNvPr id="13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6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1" y="1548000"/>
            <a:ext cx="6696447" cy="5097462"/>
          </a:xfrm>
        </p:spPr>
        <p:txBody>
          <a:bodyPr lIns="90488" tIns="44450" rIns="90488" bIns="44450"/>
          <a:lstStyle/>
          <a:p>
            <a:pPr marL="284400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2400" dirty="0" smtClean="0"/>
              <a:t>Since the product is leaking in water, </a:t>
            </a:r>
            <a:r>
              <a:rPr lang="en-CA" sz="24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en-CA" sz="2400" dirty="0" smtClean="0"/>
              <a:t> suggests an initial isolation distance of 30 metres in all directions for a small spill and 100 metres in all directions for a large spill;</a:t>
            </a:r>
          </a:p>
          <a:p>
            <a:pPr marL="284400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fr-CA" sz="2400" dirty="0" smtClean="0"/>
          </a:p>
          <a:p>
            <a:pPr marL="284400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2400" dirty="0" smtClean="0"/>
              <a:t>Additionally, the protective action distances for day and night will have to be taken from the </a:t>
            </a:r>
            <a:r>
              <a:rPr lang="en-CA" sz="24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en-CA" sz="2400" dirty="0" smtClean="0"/>
              <a:t>;</a:t>
            </a:r>
          </a:p>
          <a:p>
            <a:pPr marL="284400" indent="-2844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fr-CA" sz="2400" dirty="0" smtClean="0"/>
          </a:p>
          <a:p>
            <a:pPr marL="284400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CA" sz="2400" dirty="0" smtClean="0"/>
              <a:t>In </a:t>
            </a:r>
            <a:r>
              <a:rPr lang="fr-CA" sz="24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fr-CA" sz="2400" dirty="0" smtClean="0"/>
              <a:t>, the description </a:t>
            </a:r>
            <a:r>
              <a:rPr lang="en-CA" sz="2400" dirty="0" smtClean="0"/>
              <a:t>“</a:t>
            </a:r>
            <a:r>
              <a:rPr lang="en-CA" sz="2400" b="1" dirty="0" smtClean="0"/>
              <a:t>when spilled in water</a:t>
            </a:r>
            <a:r>
              <a:rPr lang="en-CA" sz="2400" dirty="0" smtClean="0"/>
              <a:t>” indicates a substance is water-reactive.</a:t>
            </a:r>
            <a:endParaRPr lang="fr-CA" sz="2400" dirty="0" smtClean="0"/>
          </a:p>
          <a:p>
            <a:pPr marL="284400" indent="-28440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fr-CA" sz="2400" dirty="0" smtClean="0"/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fr-CA" sz="1400" dirty="0" smtClean="0"/>
          </a:p>
        </p:txBody>
      </p:sp>
      <p:sp>
        <p:nvSpPr>
          <p:cNvPr id="116740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1162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3756A-A929-452D-928E-697AB23E8582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72</a:t>
            </a:fld>
            <a:endParaRPr lang="en-US" dirty="0">
              <a:ea typeface="ＭＳ Ｐゴシック"/>
              <a:cs typeface="ＭＳ Ｐゴシック"/>
            </a:endParaRPr>
          </a:p>
        </p:txBody>
      </p:sp>
      <p:grpSp>
        <p:nvGrpSpPr>
          <p:cNvPr id="10" name="Group 1028"/>
          <p:cNvGrpSpPr>
            <a:grpSpLocks/>
          </p:cNvGrpSpPr>
          <p:nvPr/>
        </p:nvGrpSpPr>
        <p:grpSpPr bwMode="auto">
          <a:xfrm>
            <a:off x="360000" y="1548000"/>
            <a:ext cx="1295400" cy="1295400"/>
            <a:chOff x="384" y="1056"/>
            <a:chExt cx="816" cy="816"/>
          </a:xfrm>
        </p:grpSpPr>
        <p:pic>
          <p:nvPicPr>
            <p:cNvPr id="11" name="Picture 10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56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2" name="Text Box 1030"/>
            <p:cNvSpPr txBox="1">
              <a:spLocks noChangeArrowheads="1"/>
            </p:cNvSpPr>
            <p:nvPr/>
          </p:nvSpPr>
          <p:spPr bwMode="auto">
            <a:xfrm>
              <a:off x="624" y="1440"/>
              <a:ext cx="336" cy="1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CA" sz="900" b="0">
                  <a:solidFill>
                    <a:srgbClr val="040300"/>
                  </a:solidFill>
                  <a:latin typeface="Helvetica" pitchFamily="34" charset="0"/>
                </a:rPr>
                <a:t>1689</a:t>
              </a:r>
            </a:p>
          </p:txBody>
        </p:sp>
      </p:grpSp>
      <p:sp>
        <p:nvSpPr>
          <p:cNvPr id="13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6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6912472" cy="4953000"/>
          </a:xfrm>
        </p:spPr>
        <p:txBody>
          <a:bodyPr lIns="90488" tIns="44450" rIns="90488" bIns="44450"/>
          <a:lstStyle/>
          <a:p>
            <a:pPr marL="284400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2400" dirty="0" smtClean="0"/>
              <a:t>In this case, </a:t>
            </a:r>
            <a:r>
              <a:rPr lang="en-CA" sz="24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2</a:t>
            </a:r>
            <a:r>
              <a:rPr lang="en-CA" sz="2400" dirty="0" smtClean="0"/>
              <a:t> must also be consulted where the TIH gases produced are listed, for each water-reactive substance.   </a:t>
            </a:r>
          </a:p>
          <a:p>
            <a:pPr marL="284400" indent="-2844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CA" sz="2400" dirty="0" smtClean="0"/>
              <a:t> </a:t>
            </a:r>
          </a:p>
          <a:p>
            <a:pPr marL="284400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2400" dirty="0" smtClean="0"/>
              <a:t>For the ID No. 1689, the gas produced is </a:t>
            </a:r>
            <a:r>
              <a:rPr lang="en-CA" sz="2400" i="1" dirty="0" smtClean="0"/>
              <a:t>HCN</a:t>
            </a:r>
            <a:r>
              <a:rPr lang="en-CA" sz="2400" dirty="0" smtClean="0"/>
              <a:t> or </a:t>
            </a:r>
            <a:r>
              <a:rPr lang="en-CA" sz="2400" i="1" dirty="0" smtClean="0"/>
              <a:t>hydrogen cyanide</a:t>
            </a:r>
            <a:r>
              <a:rPr lang="en-CA" sz="2400" dirty="0" smtClean="0"/>
              <a:t>.</a:t>
            </a:r>
          </a:p>
          <a:p>
            <a:pPr marL="284400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CA" sz="2400" dirty="0" smtClean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When searching for </a:t>
            </a:r>
            <a:r>
              <a:rPr lang="en-CA" sz="2400" i="1" dirty="0" smtClean="0"/>
              <a:t>hydrogen cyanide</a:t>
            </a:r>
            <a:r>
              <a:rPr lang="en-CA" sz="2400" dirty="0" smtClean="0"/>
              <a:t> in the </a:t>
            </a:r>
            <a:r>
              <a:rPr lang="en-C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 </a:t>
            </a:r>
            <a:r>
              <a:rPr lang="en-CA" sz="2400" dirty="0" smtClean="0"/>
              <a:t>section, there is a reference to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117</a:t>
            </a:r>
            <a:r>
              <a:rPr lang="en-CA" sz="2400" dirty="0" smtClean="0"/>
              <a:t>, which correspond to </a:t>
            </a:r>
            <a:r>
              <a:rPr lang="en-CA" sz="2400" b="1" i="1" dirty="0" smtClean="0"/>
              <a:t>Gases – Toxic – Flammable (Extreme Hazard)</a:t>
            </a:r>
            <a:r>
              <a:rPr lang="en-CA" sz="2400" dirty="0" smtClean="0"/>
              <a:t>.</a:t>
            </a:r>
            <a:endParaRPr lang="en-CA" sz="2400" dirty="0"/>
          </a:p>
        </p:txBody>
      </p:sp>
      <p:sp>
        <p:nvSpPr>
          <p:cNvPr id="117764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1264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F1A62-75B6-4657-9A91-42FF60662E3F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73</a:t>
            </a:fld>
            <a:endParaRPr lang="en-US" dirty="0">
              <a:ea typeface="ＭＳ Ｐゴシック"/>
              <a:cs typeface="ＭＳ Ｐゴシック"/>
            </a:endParaRPr>
          </a:p>
        </p:txBody>
      </p:sp>
      <p:grpSp>
        <p:nvGrpSpPr>
          <p:cNvPr id="10" name="Group 1028"/>
          <p:cNvGrpSpPr>
            <a:grpSpLocks/>
          </p:cNvGrpSpPr>
          <p:nvPr/>
        </p:nvGrpSpPr>
        <p:grpSpPr bwMode="auto">
          <a:xfrm>
            <a:off x="360000" y="1548000"/>
            <a:ext cx="1295400" cy="1295400"/>
            <a:chOff x="384" y="1056"/>
            <a:chExt cx="816" cy="816"/>
          </a:xfrm>
        </p:grpSpPr>
        <p:pic>
          <p:nvPicPr>
            <p:cNvPr id="11" name="Picture 10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56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2" name="Text Box 1030"/>
            <p:cNvSpPr txBox="1">
              <a:spLocks noChangeArrowheads="1"/>
            </p:cNvSpPr>
            <p:nvPr/>
          </p:nvSpPr>
          <p:spPr bwMode="auto">
            <a:xfrm>
              <a:off x="624" y="1440"/>
              <a:ext cx="336" cy="1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CA" sz="900" b="0">
                  <a:solidFill>
                    <a:srgbClr val="040300"/>
                  </a:solidFill>
                  <a:latin typeface="Helvetica" pitchFamily="34" charset="0"/>
                </a:rPr>
                <a:t>1689</a:t>
              </a:r>
            </a:p>
          </p:txBody>
        </p:sp>
      </p:grpSp>
      <p:sp>
        <p:nvSpPr>
          <p:cNvPr id="13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6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6912472" cy="4953000"/>
          </a:xfrm>
        </p:spPr>
        <p:txBody>
          <a:bodyPr lIns="90488" tIns="44450" rIns="90488" bIns="44450"/>
          <a:lstStyle/>
          <a:p>
            <a:pPr marL="0" indent="0">
              <a:buFontTx/>
              <a:buNone/>
              <a:defRPr/>
            </a:pPr>
            <a:r>
              <a:rPr lang="en-CA" sz="2400" b="1" u="sng" dirty="0" smtClean="0">
                <a:solidFill>
                  <a:srgbClr val="FF0000"/>
                </a:solidFill>
                <a:cs typeface="Times New Roman" pitchFamily="18" charset="0"/>
              </a:rPr>
              <a:t>NOTE</a:t>
            </a:r>
            <a:r>
              <a:rPr lang="en-CA" sz="2400" b="1" dirty="0" smtClean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CA" sz="2400" dirty="0" smtClean="0">
                <a:cs typeface="Times New Roman" pitchFamily="18" charset="0"/>
              </a:rPr>
              <a:t>For a water-reactive material, it is important that the initial isolation and protective action distances be taken for the material itself </a:t>
            </a:r>
            <a:r>
              <a:rPr lang="en-CA" sz="2400" b="1" dirty="0" smtClean="0">
                <a:cs typeface="Times New Roman" pitchFamily="18" charset="0"/>
              </a:rPr>
              <a:t>when spilled in water </a:t>
            </a:r>
            <a:r>
              <a:rPr lang="en-CA" sz="2400" dirty="0" smtClean="0">
                <a:cs typeface="Times New Roman" pitchFamily="18" charset="0"/>
              </a:rPr>
              <a:t>in </a:t>
            </a:r>
            <a:r>
              <a:rPr lang="en-CA" sz="24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Table 1</a:t>
            </a:r>
            <a:r>
              <a:rPr lang="en-CA" sz="2400" dirty="0" smtClean="0">
                <a:cs typeface="Times New Roman" pitchFamily="18" charset="0"/>
              </a:rPr>
              <a:t> (</a:t>
            </a:r>
            <a:r>
              <a:rPr lang="en-CA" sz="2400" i="1" dirty="0" smtClean="0">
                <a:cs typeface="Times New Roman" pitchFamily="18" charset="0"/>
              </a:rPr>
              <a:t>in this case ID No. 1689 – sodium cyanide) </a:t>
            </a:r>
            <a:r>
              <a:rPr lang="en-CA" sz="2400" dirty="0" smtClean="0">
                <a:cs typeface="Times New Roman" pitchFamily="18" charset="0"/>
              </a:rPr>
              <a:t>and not for the generated TIH gas (</a:t>
            </a:r>
            <a:r>
              <a:rPr lang="en-CA" sz="2400" i="1" dirty="0" smtClean="0">
                <a:cs typeface="Times New Roman" pitchFamily="18" charset="0"/>
              </a:rPr>
              <a:t>hydrogen cyanide</a:t>
            </a:r>
            <a:r>
              <a:rPr lang="en-CA" sz="2400" dirty="0" smtClean="0">
                <a:cs typeface="Times New Roman" pitchFamily="18" charset="0"/>
              </a:rPr>
              <a:t>) indicated in </a:t>
            </a:r>
            <a:r>
              <a:rPr lang="en-CA" sz="24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Table 2</a:t>
            </a:r>
            <a:r>
              <a:rPr lang="en-CA" sz="2400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117764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1264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F1A62-75B6-4657-9A91-42FF60662E3F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74</a:t>
            </a:fld>
            <a:endParaRPr lang="en-US" dirty="0">
              <a:ea typeface="ＭＳ Ｐゴシック"/>
              <a:cs typeface="ＭＳ Ｐゴシック"/>
            </a:endParaRP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360000" y="1548000"/>
            <a:ext cx="1295400" cy="1295400"/>
            <a:chOff x="384" y="1056"/>
            <a:chExt cx="816" cy="816"/>
          </a:xfrm>
        </p:grpSpPr>
        <p:pic>
          <p:nvPicPr>
            <p:cNvPr id="11" name="Picture 10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056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2" name="Text Box 1030"/>
            <p:cNvSpPr txBox="1">
              <a:spLocks noChangeArrowheads="1"/>
            </p:cNvSpPr>
            <p:nvPr/>
          </p:nvSpPr>
          <p:spPr bwMode="auto">
            <a:xfrm>
              <a:off x="624" y="1440"/>
              <a:ext cx="336" cy="14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CA" sz="900" b="0">
                  <a:solidFill>
                    <a:srgbClr val="040300"/>
                  </a:solidFill>
                  <a:latin typeface="Helvetica" pitchFamily="34" charset="0"/>
                </a:rPr>
                <a:t>1689</a:t>
              </a:r>
            </a:p>
          </p:txBody>
        </p:sp>
      </p:grpSp>
      <p:sp>
        <p:nvSpPr>
          <p:cNvPr id="10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6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43000" y="3962400"/>
            <a:ext cx="2514600" cy="1979613"/>
            <a:chOff x="720" y="2400"/>
            <a:chExt cx="1584" cy="1247"/>
          </a:xfrm>
        </p:grpSpPr>
        <p:pic>
          <p:nvPicPr>
            <p:cNvPr id="21519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2400"/>
              <a:ext cx="1584" cy="124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aphicFrame>
          <p:nvGraphicFramePr>
            <p:cNvPr id="21507" name="Object 1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28" y="2928"/>
            <a:ext cx="192" cy="192"/>
          </p:xfrm>
          <a:graphic>
            <a:graphicData uri="http://schemas.openxmlformats.org/presentationml/2006/ole">
              <p:oleObj spid="_x0000_s21507" name="Paint Shop Pro Image" r:id="rId4" imgW="3852614" imgH="3930642" progId="">
                <p:embed/>
              </p:oleObj>
            </a:graphicData>
          </a:graphic>
        </p:graphicFrame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95600" y="2057400"/>
            <a:ext cx="5867400" cy="3505200"/>
            <a:chOff x="1824" y="1392"/>
            <a:chExt cx="3696" cy="2208"/>
          </a:xfrm>
        </p:grpSpPr>
        <p:grpSp>
          <p:nvGrpSpPr>
            <p:cNvPr id="21514" name="Group 18"/>
            <p:cNvGrpSpPr>
              <a:grpSpLocks/>
            </p:cNvGrpSpPr>
            <p:nvPr/>
          </p:nvGrpSpPr>
          <p:grpSpPr bwMode="auto">
            <a:xfrm>
              <a:off x="3264" y="1392"/>
              <a:ext cx="2256" cy="2208"/>
              <a:chOff x="3168" y="1200"/>
              <a:chExt cx="2256" cy="2208"/>
            </a:xfrm>
          </p:grpSpPr>
          <p:graphicFrame>
            <p:nvGraphicFramePr>
              <p:cNvPr id="21506" name="Object 1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168" y="1200"/>
              <a:ext cx="2256" cy="2208"/>
            </p:xfrm>
            <a:graphic>
              <a:graphicData uri="http://schemas.openxmlformats.org/presentationml/2006/ole">
                <p:oleObj spid="_x0000_s21506" name="Paint Shop Pro Image" r:id="rId5" imgW="3852614" imgH="3930642" progId="">
                  <p:embed/>
                </p:oleObj>
              </a:graphicData>
            </a:graphic>
          </p:graphicFrame>
          <p:sp>
            <p:nvSpPr>
              <p:cNvPr id="21518" name="Text Box 20"/>
              <p:cNvSpPr txBox="1">
                <a:spLocks noChangeArrowheads="1"/>
              </p:cNvSpPr>
              <p:nvPr/>
            </p:nvSpPr>
            <p:spPr bwMode="auto">
              <a:xfrm>
                <a:off x="3936" y="2496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fr-CA">
                    <a:solidFill>
                      <a:srgbClr val="040300"/>
                    </a:solidFill>
                    <a:latin typeface="Helvetica" pitchFamily="34" charset="0"/>
                  </a:rPr>
                  <a:t>2692</a:t>
                </a:r>
              </a:p>
            </p:txBody>
          </p:sp>
        </p:grpSp>
        <p:grpSp>
          <p:nvGrpSpPr>
            <p:cNvPr id="21515" name="Group 21"/>
            <p:cNvGrpSpPr>
              <a:grpSpLocks/>
            </p:cNvGrpSpPr>
            <p:nvPr/>
          </p:nvGrpSpPr>
          <p:grpSpPr bwMode="auto">
            <a:xfrm>
              <a:off x="1824" y="1488"/>
              <a:ext cx="2592" cy="2016"/>
              <a:chOff x="1824" y="1296"/>
              <a:chExt cx="2592" cy="2016"/>
            </a:xfrm>
          </p:grpSpPr>
          <p:sp>
            <p:nvSpPr>
              <p:cNvPr id="160790" name="Line 22"/>
              <p:cNvSpPr>
                <a:spLocks noChangeShapeType="1"/>
              </p:cNvSpPr>
              <p:nvPr/>
            </p:nvSpPr>
            <p:spPr bwMode="auto">
              <a:xfrm flipV="1">
                <a:off x="1824" y="1296"/>
                <a:ext cx="2592" cy="163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</a:endParaRPr>
              </a:p>
            </p:txBody>
          </p:sp>
          <p:sp>
            <p:nvSpPr>
              <p:cNvPr id="160791" name="Line 23"/>
              <p:cNvSpPr>
                <a:spLocks noChangeShapeType="1"/>
              </p:cNvSpPr>
              <p:nvPr/>
            </p:nvSpPr>
            <p:spPr bwMode="auto">
              <a:xfrm>
                <a:off x="1824" y="3120"/>
                <a:ext cx="2496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488" tIns="44450" rIns="90488" bIns="44450"/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endParaRPr lang="fr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</a:endParaRPr>
              </a:p>
            </p:txBody>
          </p:sp>
        </p:grpSp>
      </p:grpSp>
      <p:sp>
        <p:nvSpPr>
          <p:cNvPr id="21511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38292-7449-471D-9ED4-C9524B7B5D49}" type="slidenum">
              <a:rPr lang="en-US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000" y="1548000"/>
            <a:ext cx="6156216" cy="2057400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CA" dirty="0" smtClean="0"/>
              <a:t>A drum containing this substance is punctured and is leaking on the ground.</a:t>
            </a:r>
            <a:endParaRPr lang="en-CA" dirty="0"/>
          </a:p>
        </p:txBody>
      </p:sp>
      <p:sp>
        <p:nvSpPr>
          <p:cNvPr id="17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Example 7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1" y="1548000"/>
            <a:ext cx="7056487" cy="512136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ID No. is 2692;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</a:t>
            </a:r>
            <a:r>
              <a:rPr lang="en-CA" sz="2400" dirty="0" smtClean="0"/>
              <a:t>-bordered pages indicate that this substance is called </a:t>
            </a:r>
            <a:r>
              <a:rPr lang="en-CA" sz="2400" i="1" dirty="0" smtClean="0"/>
              <a:t>b</a:t>
            </a:r>
            <a:r>
              <a:rPr lang="en-CA" sz="2400" i="1" dirty="0" smtClean="0"/>
              <a:t>oron </a:t>
            </a:r>
            <a:r>
              <a:rPr lang="en-CA" sz="2400" i="1" dirty="0" err="1" smtClean="0"/>
              <a:t>tribromide</a:t>
            </a:r>
            <a:r>
              <a:rPr lang="en-CA" sz="2400" i="1" dirty="0" smtClean="0"/>
              <a:t> </a:t>
            </a:r>
            <a:r>
              <a:rPr lang="en-CA" sz="2400" dirty="0" smtClean="0"/>
              <a:t>and refers to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157</a:t>
            </a:r>
            <a:r>
              <a:rPr lang="en-CA" sz="2400" dirty="0" smtClean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157</a:t>
            </a:r>
            <a:r>
              <a:rPr lang="en-CA" sz="2400" dirty="0" smtClean="0"/>
              <a:t> correspond to </a:t>
            </a:r>
            <a:r>
              <a:rPr lang="en-CA" sz="2400" b="1" i="1" dirty="0" smtClean="0"/>
              <a:t>Substances – Toxic and/or Corrosive (Non-Combustible / Water-Sensitive)</a:t>
            </a:r>
            <a:r>
              <a:rPr lang="en-CA" sz="2400" dirty="0" smtClean="0"/>
              <a:t>;</a:t>
            </a:r>
          </a:p>
          <a:p>
            <a:pPr marL="284400" indent="-28440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CA" sz="2400" dirty="0" smtClean="0"/>
              <a:t>The substance </a:t>
            </a:r>
            <a:r>
              <a:rPr lang="en-CA" sz="2400" u="sng" dirty="0" smtClean="0"/>
              <a:t>is highlighted</a:t>
            </a:r>
            <a:r>
              <a:rPr lang="en-CA" sz="2400" dirty="0" smtClean="0"/>
              <a:t> in </a:t>
            </a:r>
            <a:r>
              <a:rPr lang="en-CA" sz="2400" b="1" kern="1200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GREEN</a:t>
            </a:r>
            <a:r>
              <a:rPr lang="en-CA" sz="2400" dirty="0" smtClean="0">
                <a:cs typeface="+mn-cs"/>
              </a:rPr>
              <a:t>:</a:t>
            </a:r>
            <a:endParaRPr lang="en-CA" sz="2400" dirty="0" smtClean="0"/>
          </a:p>
          <a:p>
            <a:pPr lvl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/>
              <a:t>Since there is spill, the initial isolation and protective action distances must be taken from </a:t>
            </a:r>
            <a:r>
              <a:rPr lang="en-CA" sz="20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en-CA" sz="2000" dirty="0" smtClean="0"/>
              <a:t>;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sz="2000" dirty="0" smtClean="0"/>
              <a:t>For this product, the </a:t>
            </a:r>
            <a:r>
              <a:rPr lang="en-CA" sz="20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 </a:t>
            </a:r>
            <a:r>
              <a:rPr lang="en-CA" sz="2000" dirty="0" smtClean="0"/>
              <a:t>presents 2 separate entries for ID No. 2692: the 1</a:t>
            </a:r>
            <a:r>
              <a:rPr lang="en-CA" sz="2000" baseline="30000" dirty="0" smtClean="0"/>
              <a:t>st</a:t>
            </a:r>
            <a:r>
              <a:rPr lang="en-CA" sz="2000" dirty="0" smtClean="0"/>
              <a:t> applies when the product is </a:t>
            </a:r>
            <a:r>
              <a:rPr lang="en-CA" sz="2000" b="1" dirty="0" smtClean="0"/>
              <a:t>spilled on </a:t>
            </a:r>
            <a:r>
              <a:rPr lang="en-CA" sz="2000" b="1" dirty="0" smtClean="0"/>
              <a:t>land </a:t>
            </a:r>
            <a:r>
              <a:rPr lang="en-CA" sz="2000" dirty="0" smtClean="0"/>
              <a:t>and </a:t>
            </a:r>
            <a:r>
              <a:rPr lang="en-CA" sz="2000" dirty="0" smtClean="0"/>
              <a:t>the 2</a:t>
            </a:r>
            <a:r>
              <a:rPr lang="en-CA" sz="2000" baseline="30000" dirty="0" smtClean="0"/>
              <a:t>nd</a:t>
            </a:r>
            <a:r>
              <a:rPr lang="en-CA" sz="2000" dirty="0" smtClean="0"/>
              <a:t> </a:t>
            </a:r>
            <a:r>
              <a:rPr lang="en-CA" sz="2000" b="1" dirty="0" smtClean="0"/>
              <a:t>when it is spilled in water</a:t>
            </a:r>
            <a:r>
              <a:rPr lang="en-CA" sz="2000" dirty="0" smtClean="0"/>
              <a:t>;</a:t>
            </a:r>
          </a:p>
        </p:txBody>
      </p:sp>
      <p:grpSp>
        <p:nvGrpSpPr>
          <p:cNvPr id="22532" name="Group 10"/>
          <p:cNvGrpSpPr>
            <a:grpSpLocks/>
          </p:cNvGrpSpPr>
          <p:nvPr/>
        </p:nvGrpSpPr>
        <p:grpSpPr bwMode="auto">
          <a:xfrm>
            <a:off x="360000" y="1548000"/>
            <a:ext cx="1296000" cy="1296000"/>
            <a:chOff x="432" y="1968"/>
            <a:chExt cx="864" cy="864"/>
          </a:xfrm>
        </p:grpSpPr>
        <p:graphicFrame>
          <p:nvGraphicFramePr>
            <p:cNvPr id="22530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32" y="1968"/>
            <a:ext cx="864" cy="864"/>
          </p:xfrm>
          <a:graphic>
            <a:graphicData uri="http://schemas.openxmlformats.org/presentationml/2006/ole">
              <p:oleObj spid="_x0000_s22530" name="Paint Shop Pro Image" r:id="rId3" imgW="3852614" imgH="3930642" progId="">
                <p:embed/>
              </p:oleObj>
            </a:graphicData>
          </a:graphic>
        </p:graphicFrame>
        <p:sp>
          <p:nvSpPr>
            <p:cNvPr id="22536" name="Text Box 9"/>
            <p:cNvSpPr txBox="1">
              <a:spLocks noChangeArrowheads="1"/>
            </p:cNvSpPr>
            <p:nvPr/>
          </p:nvSpPr>
          <p:spPr bwMode="auto">
            <a:xfrm>
              <a:off x="720" y="2448"/>
              <a:ext cx="312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CA" sz="900" dirty="0">
                  <a:solidFill>
                    <a:srgbClr val="040300"/>
                  </a:solidFill>
                  <a:latin typeface="Helvetica" pitchFamily="34" charset="0"/>
                </a:rPr>
                <a:t>2692</a:t>
              </a:r>
            </a:p>
          </p:txBody>
        </p:sp>
      </p:grpSp>
      <p:sp>
        <p:nvSpPr>
          <p:cNvPr id="22533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355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38F8A-3C35-46FC-8F73-75C05088CCAB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76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7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7080250" cy="4905336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CA" sz="2400" dirty="0" smtClean="0"/>
              <a:t>In this case, the product is spilled on the ground and the initial isolation distance suggested in </a:t>
            </a:r>
            <a:r>
              <a:rPr lang="en-CA" sz="24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en-CA" sz="2400" dirty="0" smtClean="0"/>
              <a:t> is 30 metres in all directions for a small or large spill;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Additionally, the protective action distances for day and night will have to be taken from     </a:t>
            </a:r>
            <a:r>
              <a:rPr lang="en-CA" sz="24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en-CA" sz="2400" dirty="0" smtClean="0"/>
              <a:t>; </a:t>
            </a:r>
          </a:p>
          <a:p>
            <a:pPr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157</a:t>
            </a:r>
            <a:r>
              <a:rPr lang="en-CA" sz="2400" dirty="0" smtClean="0"/>
              <a:t> indicates that this type of substance is toxic and non-combustible, but a fire will produce irritating, corrosive and/or toxic gases.</a:t>
            </a:r>
          </a:p>
          <a:p>
            <a:pPr>
              <a:buFont typeface="Wingdings" pitchFamily="2" charset="2"/>
              <a:buChar char="Ø"/>
              <a:defRPr/>
            </a:pPr>
            <a:endParaRPr lang="fr-CA" sz="2400" dirty="0" smtClean="0"/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65D2E-F077-4EDA-9292-9A41E55F6FB9}" type="slidenum">
              <a:rPr lang="en-US"/>
              <a:pPr>
                <a:defRPr/>
              </a:pPr>
              <a:t>77</a:t>
            </a:fld>
            <a:endParaRPr lang="en-US" dirty="0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60000" y="1548000"/>
            <a:ext cx="1296000" cy="1296000"/>
            <a:chOff x="432" y="1968"/>
            <a:chExt cx="864" cy="864"/>
          </a:xfrm>
        </p:grpSpPr>
        <p:graphicFrame>
          <p:nvGraphicFramePr>
            <p:cNvPr id="14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32" y="1968"/>
            <a:ext cx="864" cy="864"/>
          </p:xfrm>
          <a:graphic>
            <a:graphicData uri="http://schemas.openxmlformats.org/presentationml/2006/ole">
              <p:oleObj spid="_x0000_s23562" name="Paint Shop Pro Image" r:id="rId3" imgW="3852614" imgH="3930642" progId="">
                <p:embed/>
              </p:oleObj>
            </a:graphicData>
          </a:graphic>
        </p:graphicFrame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720" y="2448"/>
              <a:ext cx="312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CA" sz="900" dirty="0">
                  <a:solidFill>
                    <a:srgbClr val="040300"/>
                  </a:solidFill>
                  <a:latin typeface="Helvetica" pitchFamily="34" charset="0"/>
                </a:rPr>
                <a:t>2692</a:t>
              </a:r>
            </a:p>
          </p:txBody>
        </p:sp>
      </p:grpSp>
      <p:sp>
        <p:nvSpPr>
          <p:cNvPr id="10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7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0000" y="1548000"/>
            <a:ext cx="3635936" cy="1981200"/>
          </a:xfrm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CA" dirty="0" smtClean="0"/>
              <a:t>An alert for Sarin gas was activated in a building.</a:t>
            </a:r>
            <a:endParaRPr lang="en-CA" dirty="0"/>
          </a:p>
        </p:txBody>
      </p:sp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184" y="1524000"/>
            <a:ext cx="3044825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487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67000"/>
            <a:ext cx="3657600" cy="292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9813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5690F-E63D-46D5-9EC9-CBA117620CAC}" type="slidenum">
              <a:rPr lang="en-US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Example 8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908000" y="1548000"/>
            <a:ext cx="6984480" cy="52578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product involved is </a:t>
            </a:r>
            <a:r>
              <a:rPr lang="en-CA" sz="2400" i="1" dirty="0" err="1" smtClean="0"/>
              <a:t>Sarin</a:t>
            </a:r>
            <a:r>
              <a:rPr lang="en-CA" sz="2400" dirty="0" smtClean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</a:t>
            </a:r>
            <a:r>
              <a:rPr lang="en-CA" sz="2400" dirty="0" smtClean="0"/>
              <a:t>-bordered pages indicate that the ID No. is 2810 and refers to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153</a:t>
            </a:r>
            <a:r>
              <a:rPr lang="en-CA" sz="2400" dirty="0" smtClean="0"/>
              <a:t>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153</a:t>
            </a:r>
            <a:r>
              <a:rPr lang="en-CA" sz="2400" dirty="0" smtClean="0"/>
              <a:t> corresponds to </a:t>
            </a:r>
            <a:r>
              <a:rPr lang="en-CA" sz="2400" b="1" i="1" dirty="0" smtClean="0"/>
              <a:t>Substances – Toxic and/or Corrosive (Combustible)</a:t>
            </a:r>
            <a:r>
              <a:rPr lang="en-CA" sz="2400" dirty="0" smtClean="0"/>
              <a:t>;</a:t>
            </a:r>
          </a:p>
          <a:p>
            <a:pPr marL="284400" indent="-2844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CA" sz="2400" dirty="0" smtClean="0"/>
              <a:t>The substance </a:t>
            </a:r>
            <a:r>
              <a:rPr lang="en-CA" sz="2400" u="sng" dirty="0" smtClean="0"/>
              <a:t>is highlighted</a:t>
            </a:r>
            <a:r>
              <a:rPr lang="en-CA" sz="2400" dirty="0" smtClean="0"/>
              <a:t> in </a:t>
            </a:r>
            <a:r>
              <a:rPr lang="en-CA" sz="2400" b="1" kern="1200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GREEN</a:t>
            </a:r>
            <a:r>
              <a:rPr lang="en-CA" sz="2400" dirty="0" smtClean="0">
                <a:cs typeface="+mn-cs"/>
              </a:rPr>
              <a:t>:</a:t>
            </a:r>
            <a:endParaRPr lang="en-CA" sz="2400" dirty="0" smtClean="0"/>
          </a:p>
          <a:p>
            <a:pPr lvl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CA" sz="2000" dirty="0" smtClean="0"/>
              <a:t>Since this is a spill (type of dispersion is unknown), the initial isolation and protective action distances must be taken from </a:t>
            </a:r>
            <a:r>
              <a:rPr lang="en-CA" sz="20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en-CA" sz="2000" dirty="0" smtClean="0"/>
              <a:t>; 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CA" sz="2000" dirty="0" smtClean="0"/>
              <a:t>In </a:t>
            </a:r>
            <a:r>
              <a:rPr lang="en-CA" sz="2000" b="1" dirty="0" smtClean="0">
                <a:solidFill>
                  <a:srgbClr val="04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</a:t>
            </a:r>
            <a:r>
              <a:rPr lang="en-CA" sz="2000" dirty="0" smtClean="0"/>
              <a:t>, there are multiple entries for ID No. 2810.  Select </a:t>
            </a:r>
            <a:r>
              <a:rPr lang="en-CA" sz="2000" b="1" i="1" dirty="0" err="1" smtClean="0"/>
              <a:t>Sarin</a:t>
            </a:r>
            <a:r>
              <a:rPr lang="en-CA" sz="2000" b="1" i="1" dirty="0" smtClean="0"/>
              <a:t> (when used as a weapon)</a:t>
            </a:r>
            <a:r>
              <a:rPr lang="en-CA" sz="2000" dirty="0" smtClean="0"/>
              <a:t>;.</a:t>
            </a:r>
          </a:p>
        </p:txBody>
      </p:sp>
      <p:pic>
        <p:nvPicPr>
          <p:cNvPr id="12083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548001"/>
            <a:ext cx="1331680" cy="1063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0836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157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7611F-7807-43AB-85FE-4B99634F1353}" type="slidenum">
              <a:rPr lang="en-CA" smtClean="0">
                <a:ea typeface="ＭＳ Ｐゴシック"/>
                <a:cs typeface="ＭＳ Ｐゴシック"/>
              </a:rPr>
              <a:pPr>
                <a:defRPr/>
              </a:pPr>
              <a:t>79</a:t>
            </a:fld>
            <a:endParaRPr lang="en-CA">
              <a:ea typeface="ＭＳ Ｐゴシック"/>
              <a:cs typeface="ＭＳ Ｐゴシック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8</a:t>
            </a:r>
            <a:endParaRPr lang="en-CA" sz="3600" kern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814888" y="3814763"/>
          <a:ext cx="1762125" cy="485775"/>
        </p:xfrm>
        <a:graphic>
          <a:graphicData uri="http://schemas.openxmlformats.org/presentationml/2006/ole">
            <p:oleObj spid="_x0000_s2050" name="Package" r:id="rId3" imgW="1762200" imgH="485640" progId="Package">
              <p:embed/>
            </p:oleObj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" y="-27384"/>
            <a:ext cx="9180512" cy="6885384"/>
            <a:chOff x="-29343" y="-27384"/>
            <a:chExt cx="9137847" cy="6858000"/>
          </a:xfrm>
        </p:grpSpPr>
        <p:pic>
          <p:nvPicPr>
            <p:cNvPr id="2" name="Picture 3" descr="N:\SHARED\CANUTEC WEBSITE\Power Point Training Package ERG\English\ERG2012\jpep\Placard 1.jpg"/>
            <p:cNvPicPr>
              <a:picLocks noChangeAspect="1" noChangeArrowheads="1"/>
            </p:cNvPicPr>
            <p:nvPr/>
          </p:nvPicPr>
          <p:blipFill>
            <a:blip r:embed="rId4" cstate="print"/>
            <a:srcRect r="5810"/>
            <a:stretch>
              <a:fillRect/>
            </a:stretch>
          </p:blipFill>
          <p:spPr bwMode="auto">
            <a:xfrm>
              <a:off x="-29343" y="-27384"/>
              <a:ext cx="4601343" cy="6858000"/>
            </a:xfrm>
            <a:prstGeom prst="rect">
              <a:avLst/>
            </a:prstGeom>
            <a:noFill/>
          </p:spPr>
        </p:pic>
        <p:pic>
          <p:nvPicPr>
            <p:cNvPr id="3" name="Picture 4" descr="N:\SHARED\CANUTEC WEBSITE\Power Point Training Package ERG\English\ERG2012\jpep\Placard 2.jpg"/>
            <p:cNvPicPr>
              <a:picLocks noChangeAspect="1" noChangeArrowheads="1"/>
            </p:cNvPicPr>
            <p:nvPr/>
          </p:nvPicPr>
          <p:blipFill>
            <a:blip r:embed="rId5" cstate="print"/>
            <a:srcRect l="5663"/>
            <a:stretch>
              <a:fillRect/>
            </a:stretch>
          </p:blipFill>
          <p:spPr bwMode="auto">
            <a:xfrm>
              <a:off x="4499992" y="-27384"/>
              <a:ext cx="4608512" cy="6858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175" y="1548000"/>
            <a:ext cx="6911975" cy="4198937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 </a:t>
            </a:r>
            <a:r>
              <a:rPr lang="en-CA" sz="24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1 </a:t>
            </a:r>
            <a:r>
              <a:rPr lang="en-CA" sz="2400" dirty="0" smtClean="0"/>
              <a:t>suggests an initial isolation distance of 60 metres in all directions for a small spill and 400 metres in all directions for a large spill; these distances will have to be adapted if the incident takes place inside a building;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CA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Additionally, the protective action distances for day and night will have to be taken from the </a:t>
            </a:r>
            <a:r>
              <a:rPr lang="en-CA" sz="24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Table </a:t>
            </a:r>
            <a:r>
              <a:rPr lang="en-CA" sz="2400" b="1" dirty="0" smtClean="0">
                <a:solidFill>
                  <a:srgbClr val="03B6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CA" sz="2400" dirty="0" smtClean="0"/>
              <a:t> </a:t>
            </a:r>
            <a:r>
              <a:rPr lang="en-CA" sz="2400" dirty="0" smtClean="0"/>
              <a:t>and adapted. </a:t>
            </a:r>
          </a:p>
        </p:txBody>
      </p:sp>
      <p:sp>
        <p:nvSpPr>
          <p:cNvPr id="121860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167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AE762-FA1D-4AE1-A3C7-A765C81365E7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80</a:t>
            </a:fld>
            <a:endParaRPr lang="en-US" dirty="0">
              <a:ea typeface="ＭＳ Ｐゴシック"/>
              <a:cs typeface="ＭＳ Ｐゴシック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548001"/>
            <a:ext cx="1331680" cy="1063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8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8175" y="1548000"/>
            <a:ext cx="6911975" cy="3911600"/>
          </a:xfrm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153</a:t>
            </a:r>
            <a:r>
              <a:rPr lang="en-CA" sz="2400" dirty="0" smtClean="0"/>
              <a:t> indicates that this type of substance is toxic and the effects of contact or inhalation may be delayed;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CA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Guide 153</a:t>
            </a:r>
            <a:r>
              <a:rPr lang="en-CA" sz="2400" dirty="0" smtClean="0"/>
              <a:t> also indicates that the substance is combustible, may burn, but does not ignite readily; a fire may produce irritating, corrosive and/or toxic gases.</a:t>
            </a:r>
            <a:endParaRPr lang="en-CA" sz="2400" dirty="0"/>
          </a:p>
        </p:txBody>
      </p:sp>
      <p:sp>
        <p:nvSpPr>
          <p:cNvPr id="122884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177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DADFA-84FC-44F8-9F5B-4187286FA8E0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81</a:t>
            </a:fld>
            <a:endParaRPr lang="en-US" dirty="0">
              <a:ea typeface="ＭＳ Ｐゴシック"/>
              <a:cs typeface="ＭＳ Ｐゴシック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548001"/>
            <a:ext cx="1331680" cy="10634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en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Solution for Example 8</a:t>
            </a:r>
            <a:endParaRPr lang="en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587338" y="1772816"/>
            <a:ext cx="7873094" cy="4104456"/>
          </a:xfrm>
        </p:spPr>
        <p:txBody>
          <a:bodyPr lIns="90488" tIns="44450" rIns="90488" bIns="44450"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dirty="0" smtClean="0"/>
              <a:t>This presentation was produced by </a:t>
            </a:r>
            <a:r>
              <a:rPr lang="en-CA" b="1" dirty="0" smtClean="0"/>
              <a:t>CANUTEC</a:t>
            </a:r>
            <a:r>
              <a:rPr lang="en-CA" dirty="0" smtClean="0"/>
              <a:t> personnel and is made available to any user / trainer of the Emergency Response Guidebook.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 smtClean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CA" dirty="0" smtClean="0"/>
              <a:t>Permission is given to use and modify the presentation if needed.  Any comments should be directed to </a:t>
            </a:r>
            <a:r>
              <a:rPr lang="en-CA" b="1" dirty="0" smtClean="0"/>
              <a:t>CANUTEC</a:t>
            </a:r>
            <a:r>
              <a:rPr lang="en-CA" dirty="0" smtClean="0"/>
              <a:t> through the information line </a:t>
            </a:r>
            <a:r>
              <a:rPr lang="fr-CA" b="1" kern="1200" smtClean="0">
                <a:solidFill>
                  <a:srgbClr val="0000FF"/>
                </a:solidFill>
                <a:effectLst>
                  <a:outerShdw blurRad="38100" dist="38100" dir="2700000" algn="tl">
                    <a:schemeClr val="tx1"/>
                  </a:outerShdw>
                </a:effectLst>
                <a:ea typeface="ＭＳ Ｐゴシック"/>
              </a:rPr>
              <a:t>(</a:t>
            </a:r>
            <a:r>
              <a:rPr lang="fr-CA" b="1" kern="1200" smtClean="0">
                <a:solidFill>
                  <a:srgbClr val="0000FF"/>
                </a:solidFill>
                <a:effectLst>
                  <a:outerShdw blurRad="38100" dist="38100" dir="2700000" algn="tl">
                    <a:schemeClr val="tx1"/>
                  </a:outerShdw>
                </a:effectLst>
                <a:ea typeface="ＭＳ Ｐゴシック"/>
              </a:rPr>
              <a:t>613-992-4624) </a:t>
            </a:r>
            <a:r>
              <a:rPr lang="en-CA" smtClean="0"/>
              <a:t>or </a:t>
            </a:r>
            <a:r>
              <a:rPr lang="en-CA" dirty="0" smtClean="0"/>
              <a:t>by email at </a:t>
            </a:r>
            <a:r>
              <a:rPr lang="fr-CA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chemeClr val="tx1"/>
                  </a:outerShdw>
                </a:effectLst>
                <a:ea typeface="ＭＳ Ｐゴシック"/>
              </a:rPr>
              <a:t>CANUTEC@tc.gc.ca</a:t>
            </a:r>
            <a:r>
              <a:rPr lang="fr-CA" dirty="0" smtClean="0">
                <a:solidFill>
                  <a:srgbClr val="0000FF"/>
                </a:solidFill>
              </a:rPr>
              <a:t> </a:t>
            </a:r>
            <a:endParaRPr lang="en-CA" dirty="0" smtClean="0"/>
          </a:p>
        </p:txBody>
      </p:sp>
      <p:sp>
        <p:nvSpPr>
          <p:cNvPr id="123907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179388" y="7731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57300" lvl="2" indent="-342900" eaLnBrk="0" hangingPunct="0">
              <a:spcBef>
                <a:spcPct val="20000"/>
              </a:spcBef>
              <a:defRPr/>
            </a:pPr>
            <a:endParaRPr lang="fr-CA" sz="4000" kern="0" dirty="0">
              <a:solidFill>
                <a:schemeClr val="tx1"/>
              </a:solidFill>
              <a:latin typeface="Helvetica" pitchFamily="34" charset="0"/>
              <a:ea typeface="ＭＳ Ｐゴシック" pitchFamily="-110" charset="-128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65887-EBB2-4BDE-862D-30E5FF481131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107950" y="549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tabLst>
                <a:tab pos="723900" algn="l"/>
              </a:tabLst>
              <a:defRPr/>
            </a:pPr>
            <a:r>
              <a:rPr lang="fr-CA" sz="3600" kern="0" dirty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	</a:t>
            </a:r>
            <a:r>
              <a:rPr lang="fr-CA" sz="3600" kern="0" dirty="0" smtClean="0">
                <a:solidFill>
                  <a:schemeClr val="tx1"/>
                </a:solidFill>
                <a:latin typeface="Helvetica" pitchFamily="34" charset="0"/>
                <a:ea typeface="ＭＳ Ｐゴシック"/>
                <a:cs typeface="Helvetica" pitchFamily="34" charset="0"/>
              </a:rPr>
              <a:t>ERG2012</a:t>
            </a:r>
            <a:endParaRPr lang="fr-CA" sz="3600" kern="0" dirty="0">
              <a:solidFill>
                <a:schemeClr val="tx1"/>
              </a:solidFill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60000" y="1548000"/>
            <a:ext cx="8459788" cy="4789488"/>
          </a:xfrm>
        </p:spPr>
        <p:txBody>
          <a:bodyPr lIns="90488" tIns="44450" rIns="90488" bIns="44450"/>
          <a:lstStyle/>
          <a:p>
            <a:pPr marL="284400" indent="-284400">
              <a:buFont typeface="Wingdings" pitchFamily="2" charset="2"/>
              <a:buChar char="§"/>
              <a:defRPr/>
            </a:pPr>
            <a:r>
              <a:rPr lang="en-CA" sz="2400" dirty="0" smtClean="0"/>
              <a:t>Pages 8 and 9 of the ERG2012 depict the general shapes of railcars and road trailers used in the transportation of dangerous goods.</a:t>
            </a:r>
          </a:p>
          <a:p>
            <a:pPr marL="284400" lvl="1">
              <a:buFont typeface="Wingdings" pitchFamily="2" charset="2"/>
              <a:buChar char="§"/>
              <a:defRPr/>
            </a:pPr>
            <a:endParaRPr lang="en-CA" dirty="0" smtClean="0"/>
          </a:p>
          <a:p>
            <a:pPr marL="284400" lvl="1">
              <a:buFont typeface="Wingdings" pitchFamily="2" charset="2"/>
              <a:buChar char="§"/>
              <a:defRPr/>
            </a:pPr>
            <a:r>
              <a:rPr lang="en-CA" dirty="0" smtClean="0"/>
              <a:t>Each shape is associated to a 3-digit guide number (</a:t>
            </a:r>
            <a:r>
              <a:rPr lang="en-CA" b="1" dirty="0" smtClean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ORANGE </a:t>
            </a:r>
            <a:r>
              <a:rPr lang="en-CA" dirty="0" smtClean="0"/>
              <a:t>section).</a:t>
            </a:r>
          </a:p>
          <a:p>
            <a:pPr lvl="1">
              <a:buFontTx/>
              <a:buNone/>
              <a:defRPr/>
            </a:pPr>
            <a:endParaRPr lang="en-CA" sz="1600" dirty="0" smtClean="0"/>
          </a:p>
          <a:p>
            <a:pPr marL="284400" lvl="1">
              <a:buFontTx/>
              <a:buNone/>
              <a:defRPr/>
            </a:pPr>
            <a:r>
              <a:rPr lang="en-CA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CA" b="1" u="sng" dirty="0" smtClean="0">
                <a:solidFill>
                  <a:srgbClr val="FF0000"/>
                </a:solidFill>
              </a:rPr>
              <a:t>Caution</a:t>
            </a:r>
            <a:r>
              <a:rPr lang="en-CA" b="1" dirty="0" smtClean="0">
                <a:solidFill>
                  <a:srgbClr val="FF0000"/>
                </a:solidFill>
              </a:rPr>
              <a:t>: </a:t>
            </a:r>
            <a:r>
              <a:rPr lang="en-CA" dirty="0" smtClean="0">
                <a:solidFill>
                  <a:srgbClr val="FF0000"/>
                </a:solidFill>
              </a:rPr>
              <a:t>The recommended guides should be considered as a last resort if the material cannot be identified by any other means.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8611" name="Line 11"/>
          <p:cNvSpPr>
            <a:spLocks noChangeShapeType="1"/>
          </p:cNvSpPr>
          <p:nvPr/>
        </p:nvSpPr>
        <p:spPr bwMode="auto">
          <a:xfrm>
            <a:off x="152400" y="1390650"/>
            <a:ext cx="8686800" cy="0"/>
          </a:xfrm>
          <a:prstGeom prst="line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107950" y="549275"/>
            <a:ext cx="8713788" cy="1143000"/>
          </a:xfrm>
        </p:spPr>
        <p:txBody>
          <a:bodyPr/>
          <a:lstStyle/>
          <a:p>
            <a:pPr>
              <a:tabLst>
                <a:tab pos="723900" algn="l"/>
              </a:tabLst>
              <a:defRPr/>
            </a:pPr>
            <a:r>
              <a:rPr lang="en-CA" sz="3600" dirty="0" smtClean="0">
                <a:solidFill>
                  <a:schemeClr val="tx1"/>
                </a:solidFill>
              </a:rPr>
              <a:t>	</a:t>
            </a:r>
            <a:r>
              <a:rPr lang="en-CA" sz="3600" cap="none" dirty="0" smtClean="0">
                <a:solidFill>
                  <a:schemeClr val="tx1"/>
                </a:solidFill>
              </a:rPr>
              <a:t>Rail Car and Road Trailer ID Charts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CFEBB-DE5A-4E89-AB2A-CD42FFA0A828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template PPT_English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b="0" dirty="0" smtClean="0">
            <a:solidFill>
              <a:schemeClr val="tx1"/>
            </a:solidFill>
            <a:latin typeface="Helvetica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12885</TotalTime>
  <Pages>49</Pages>
  <Words>4189</Words>
  <Application>Microsoft Office PowerPoint</Application>
  <PresentationFormat>On-screen Show (4:3)</PresentationFormat>
  <Paragraphs>516</Paragraphs>
  <Slides>82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23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82</vt:i4>
      </vt:variant>
    </vt:vector>
  </HeadingPairs>
  <TitlesOfParts>
    <vt:vector size="111" baseType="lpstr">
      <vt:lpstr>Corporate template PPT_English</vt:lpstr>
      <vt:lpstr>21_Custom Design</vt:lpstr>
      <vt:lpstr>19_Custom Design</vt:lpstr>
      <vt:lpstr>20_Custom Design</vt:lpstr>
      <vt:lpstr>18_Custom Design</vt:lpstr>
      <vt:lpstr>17_Custom Design</vt:lpstr>
      <vt:lpstr>16_Custom Design</vt:lpstr>
      <vt:lpstr>14_Custom Design</vt:lpstr>
      <vt:lpstr>15_Custom Design</vt:lpstr>
      <vt:lpstr>13_Custom Design</vt:lpstr>
      <vt:lpstr>12_Custom Design</vt:lpstr>
      <vt:lpstr>11_Custom Design</vt:lpstr>
      <vt:lpstr>10_Custom Design</vt:lpstr>
      <vt:lpstr>9_Custom Design</vt:lpstr>
      <vt:lpstr>8_Custom Design</vt:lpstr>
      <vt:lpstr>7_Custom Design</vt:lpstr>
      <vt:lpstr>6_Custom Design</vt:lpstr>
      <vt:lpstr>5_Custom Design</vt:lpstr>
      <vt:lpstr>4_Custom Design</vt:lpstr>
      <vt:lpstr>3_Custom Design</vt:lpstr>
      <vt:lpstr>2_Custom Design</vt:lpstr>
      <vt:lpstr>1_Custom Design</vt:lpstr>
      <vt:lpstr>Custom Design</vt:lpstr>
      <vt:lpstr>Microsoft Word Picture</vt:lpstr>
      <vt:lpstr>Package</vt:lpstr>
      <vt:lpstr>CorelDRAW! Graphic</vt:lpstr>
      <vt:lpstr>Paint Shop Pro Image</vt:lpstr>
      <vt:lpstr>Picture</vt:lpstr>
      <vt:lpstr>Photo Editor Photo</vt:lpstr>
      <vt:lpstr>Slide 1</vt:lpstr>
      <vt:lpstr> ERG2012</vt:lpstr>
      <vt:lpstr> Overview of the ERG2012</vt:lpstr>
      <vt:lpstr> Overview of the ERG2012</vt:lpstr>
      <vt:lpstr>Slide 5</vt:lpstr>
      <vt:lpstr>Slide 6</vt:lpstr>
      <vt:lpstr> Table of Placards</vt:lpstr>
      <vt:lpstr>Slide 8</vt:lpstr>
      <vt:lpstr> Rail Car and Road Trailer ID Charts</vt:lpstr>
      <vt:lpstr>Slide 10</vt:lpstr>
      <vt:lpstr> YELLOW Section</vt:lpstr>
      <vt:lpstr>Slide 12</vt:lpstr>
      <vt:lpstr> BLUE Section</vt:lpstr>
      <vt:lpstr>Slide 14</vt:lpstr>
      <vt:lpstr> Letter “P”</vt:lpstr>
      <vt:lpstr> ORANGE Section</vt:lpstr>
      <vt:lpstr>Slide 17</vt:lpstr>
      <vt:lpstr> ORANGE Section</vt:lpstr>
      <vt:lpstr> ORANGE Section</vt:lpstr>
      <vt:lpstr> Isolation Distances / Evacuation</vt:lpstr>
      <vt:lpstr> Isolation Distances / Evacuation</vt:lpstr>
      <vt:lpstr> GREEN Section</vt:lpstr>
      <vt:lpstr> Table 1</vt:lpstr>
      <vt:lpstr>Slide 24</vt:lpstr>
      <vt:lpstr> Table 1 </vt:lpstr>
      <vt:lpstr> Small and large spills</vt:lpstr>
      <vt:lpstr> Initial Isolation Zone</vt:lpstr>
      <vt:lpstr> Protective Action Zone</vt:lpstr>
      <vt:lpstr> Protective Action Zone</vt:lpstr>
      <vt:lpstr> Protective Action Zone</vt:lpstr>
      <vt:lpstr> Table 2 </vt:lpstr>
      <vt:lpstr>Slide 32</vt:lpstr>
      <vt:lpstr> Table 2 </vt:lpstr>
      <vt:lpstr>Slide 34</vt:lpstr>
      <vt:lpstr> Table 3</vt:lpstr>
      <vt:lpstr>Slide 36</vt:lpstr>
      <vt:lpstr> BLEVE </vt:lpstr>
      <vt:lpstr> BLEVE </vt:lpstr>
      <vt:lpstr>Slide 39</vt:lpstr>
      <vt:lpstr>Slide 40</vt:lpstr>
      <vt:lpstr>Slide 41</vt:lpstr>
      <vt:lpstr>Slide 42</vt:lpstr>
      <vt:lpstr>Slide 43</vt:lpstr>
      <vt:lpstr> CANUTEC</vt:lpstr>
      <vt:lpstr> CANUTEC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</vt:vector>
  </TitlesOfParts>
  <Company>Transport Canada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Response Guidebook 2004</dc:title>
  <dc:subject>Training Program</dc:subject>
  <dc:creator>CANUTEC</dc:creator>
  <cp:keywords/>
  <dc:description/>
  <cp:lastModifiedBy>champaa</cp:lastModifiedBy>
  <cp:revision>1265</cp:revision>
  <cp:lastPrinted>1996-09-02T20:25:12Z</cp:lastPrinted>
  <dcterms:created xsi:type="dcterms:W3CDTF">1996-09-09T14:46:04Z</dcterms:created>
  <dcterms:modified xsi:type="dcterms:W3CDTF">2012-07-05T18:55:25Z</dcterms:modified>
</cp:coreProperties>
</file>